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0" r:id="rId4"/>
    <p:sldMasterId id="2147483719" r:id="rId5"/>
  </p:sldMasterIdLst>
  <p:notesMasterIdLst>
    <p:notesMasterId r:id="rId21"/>
  </p:notesMasterIdLst>
  <p:handoutMasterIdLst>
    <p:handoutMasterId r:id="rId22"/>
  </p:handoutMasterIdLst>
  <p:sldIdLst>
    <p:sldId id="259" r:id="rId6"/>
    <p:sldId id="269" r:id="rId7"/>
    <p:sldId id="270" r:id="rId8"/>
    <p:sldId id="274" r:id="rId9"/>
    <p:sldId id="273" r:id="rId10"/>
    <p:sldId id="271" r:id="rId11"/>
    <p:sldId id="275" r:id="rId12"/>
    <p:sldId id="277" r:id="rId13"/>
    <p:sldId id="272" r:id="rId14"/>
    <p:sldId id="276" r:id="rId15"/>
    <p:sldId id="278" r:id="rId16"/>
    <p:sldId id="279" r:id="rId17"/>
    <p:sldId id="280" r:id="rId18"/>
    <p:sldId id="281" r:id="rId19"/>
    <p:sldId id="282" r:id="rId20"/>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3"/>
    <a:srgbClr val="98002E"/>
    <a:srgbClr val="FF9900"/>
    <a:srgbClr val="0000FF"/>
    <a:srgbClr val="000000"/>
    <a:srgbClr val="005DAA"/>
    <a:srgbClr val="008851"/>
    <a:srgbClr val="FFDE97"/>
    <a:srgbClr val="B9C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76909" autoAdjust="0"/>
  </p:normalViewPr>
  <p:slideViewPr>
    <p:cSldViewPr snapToGrid="0">
      <p:cViewPr varScale="1">
        <p:scale>
          <a:sx n="67" d="100"/>
          <a:sy n="67" d="100"/>
        </p:scale>
        <p:origin x="1920" y="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8" d="100"/>
          <a:sy n="78" d="100"/>
        </p:scale>
        <p:origin x="-2028" y="-9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420" cy="350520"/>
          </a:xfrm>
          <a:prstGeom prst="rect">
            <a:avLst/>
          </a:prstGeom>
        </p:spPr>
        <p:txBody>
          <a:bodyPr vert="horz" lIns="88109" tIns="44054" rIns="88109" bIns="44054" rtlCol="0"/>
          <a:lstStyle>
            <a:lvl1pPr algn="l">
              <a:defRPr sz="1200" dirty="0"/>
            </a:lvl1pPr>
          </a:lstStyle>
          <a:p>
            <a:pPr>
              <a:defRPr/>
            </a:pPr>
            <a:endParaRPr lang="en-US"/>
          </a:p>
        </p:txBody>
      </p:sp>
      <p:sp>
        <p:nvSpPr>
          <p:cNvPr id="3" name="Date Placeholder 2"/>
          <p:cNvSpPr>
            <a:spLocks noGrp="1"/>
          </p:cNvSpPr>
          <p:nvPr>
            <p:ph type="dt" sz="quarter" idx="1"/>
          </p:nvPr>
        </p:nvSpPr>
        <p:spPr>
          <a:xfrm>
            <a:off x="5264884" y="0"/>
            <a:ext cx="4029420" cy="350520"/>
          </a:xfrm>
          <a:prstGeom prst="rect">
            <a:avLst/>
          </a:prstGeom>
        </p:spPr>
        <p:txBody>
          <a:bodyPr vert="horz" lIns="88109" tIns="44054" rIns="88109" bIns="44054" rtlCol="0"/>
          <a:lstStyle>
            <a:lvl1pPr algn="r">
              <a:defRPr sz="1200" smtClean="0"/>
            </a:lvl1pPr>
          </a:lstStyle>
          <a:p>
            <a:pPr>
              <a:defRPr/>
            </a:pPr>
            <a:fld id="{FA6AA4F9-B6C4-4605-9D01-93C5B1640650}" type="datetimeFigureOut">
              <a:rPr lang="en-US"/>
              <a:pPr>
                <a:defRPr/>
              </a:pPr>
              <a:t>4/28/2016</a:t>
            </a:fld>
            <a:endParaRPr lang="en-US" dirty="0"/>
          </a:p>
        </p:txBody>
      </p:sp>
      <p:sp>
        <p:nvSpPr>
          <p:cNvPr id="4" name="Footer Placeholder 3"/>
          <p:cNvSpPr>
            <a:spLocks noGrp="1"/>
          </p:cNvSpPr>
          <p:nvPr>
            <p:ph type="ftr" sz="quarter" idx="2"/>
          </p:nvPr>
        </p:nvSpPr>
        <p:spPr>
          <a:xfrm>
            <a:off x="0" y="6658688"/>
            <a:ext cx="4029420" cy="350520"/>
          </a:xfrm>
          <a:prstGeom prst="rect">
            <a:avLst/>
          </a:prstGeom>
        </p:spPr>
        <p:txBody>
          <a:bodyPr vert="horz" lIns="88109" tIns="44054" rIns="88109" bIns="44054" rtlCol="0" anchor="b"/>
          <a:lstStyle>
            <a:lvl1pPr algn="l">
              <a:defRPr sz="1200" dirty="0"/>
            </a:lvl1pPr>
          </a:lstStyle>
          <a:p>
            <a:pPr>
              <a:defRPr/>
            </a:pPr>
            <a:endParaRPr lang="en-US"/>
          </a:p>
        </p:txBody>
      </p:sp>
      <p:sp>
        <p:nvSpPr>
          <p:cNvPr id="5" name="Slide Number Placeholder 4"/>
          <p:cNvSpPr>
            <a:spLocks noGrp="1"/>
          </p:cNvSpPr>
          <p:nvPr>
            <p:ph type="sldNum" sz="quarter" idx="3"/>
          </p:nvPr>
        </p:nvSpPr>
        <p:spPr>
          <a:xfrm>
            <a:off x="5264884" y="6658688"/>
            <a:ext cx="4029420" cy="350520"/>
          </a:xfrm>
          <a:prstGeom prst="rect">
            <a:avLst/>
          </a:prstGeom>
        </p:spPr>
        <p:txBody>
          <a:bodyPr vert="horz" lIns="88109" tIns="44054" rIns="88109" bIns="44054" rtlCol="0" anchor="b"/>
          <a:lstStyle>
            <a:lvl1pPr algn="r">
              <a:defRPr sz="1200" smtClean="0"/>
            </a:lvl1pPr>
          </a:lstStyle>
          <a:p>
            <a:pPr>
              <a:defRPr/>
            </a:pPr>
            <a:fld id="{E8DBAA3D-92B4-48F9-9B3F-0E2E4FB7C203}" type="slidenum">
              <a:rPr lang="en-US"/>
              <a:pPr>
                <a:defRPr/>
              </a:pPr>
              <a:t>‹#›</a:t>
            </a:fld>
            <a:endParaRPr lang="en-US" dirty="0"/>
          </a:p>
        </p:txBody>
      </p:sp>
    </p:spTree>
    <p:extLst>
      <p:ext uri="{BB962C8B-B14F-4D97-AF65-F5344CB8AC3E}">
        <p14:creationId xmlns:p14="http://schemas.microsoft.com/office/powerpoint/2010/main" val="1254533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264293" y="3329941"/>
            <a:ext cx="8769913" cy="3154680"/>
          </a:xfrm>
          <a:prstGeom prst="rect">
            <a:avLst/>
          </a:prstGeom>
          <a:noFill/>
          <a:ln w="9525">
            <a:noFill/>
            <a:miter lim="800000"/>
            <a:headEnd/>
            <a:tailEnd/>
          </a:ln>
          <a:effectLst/>
        </p:spPr>
        <p:txBody>
          <a:bodyPr vert="horz" wrap="square" lIns="93126" tIns="46563" rIns="93126" bIns="46563"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1" name="Rectangle 7"/>
          <p:cNvSpPr>
            <a:spLocks noGrp="1" noChangeArrowheads="1"/>
          </p:cNvSpPr>
          <p:nvPr>
            <p:ph type="sldNum" sz="quarter" idx="5"/>
          </p:nvPr>
        </p:nvSpPr>
        <p:spPr bwMode="auto">
          <a:xfrm>
            <a:off x="5023665" y="6638420"/>
            <a:ext cx="4029418" cy="350520"/>
          </a:xfrm>
          <a:prstGeom prst="rect">
            <a:avLst/>
          </a:prstGeom>
          <a:noFill/>
          <a:ln w="9525">
            <a:noFill/>
            <a:miter lim="800000"/>
            <a:headEnd/>
            <a:tailEnd/>
          </a:ln>
          <a:effectLst/>
        </p:spPr>
        <p:txBody>
          <a:bodyPr vert="horz" wrap="square" lIns="93126" tIns="46563" rIns="93126" bIns="46563" numCol="1" anchor="b" anchorCtr="0" compatLnSpc="1">
            <a:prstTxWarp prst="textNoShape">
              <a:avLst/>
            </a:prstTxWarp>
          </a:bodyPr>
          <a:lstStyle>
            <a:lvl1pPr algn="r" defTabSz="931236">
              <a:defRPr sz="900"/>
            </a:lvl1pPr>
          </a:lstStyle>
          <a:p>
            <a:pPr>
              <a:defRPr/>
            </a:pPr>
            <a:fld id="{B935CF1F-859D-468F-B286-8FB1C2FBBE70}" type="slidenum">
              <a:rPr lang="en-US"/>
              <a:pPr>
                <a:defRPr/>
              </a:pPr>
              <a:t>‹#›</a:t>
            </a:fld>
            <a:endParaRPr lang="en-US" dirty="0"/>
          </a:p>
        </p:txBody>
      </p:sp>
    </p:spTree>
    <p:extLst>
      <p:ext uri="{BB962C8B-B14F-4D97-AF65-F5344CB8AC3E}">
        <p14:creationId xmlns:p14="http://schemas.microsoft.com/office/powerpoint/2010/main" val="1271459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r>
              <a:rPr lang="en-US" sz="2000" dirty="0"/>
              <a:t>The insider threat is not new.  Since the American Revolution, ‘trusted agents’ of the United States have betrayed our Nation.  Today the opportunities for betrayal </a:t>
            </a:r>
            <a:r>
              <a:rPr lang="en-US" sz="2000" dirty="0" smtClean="0"/>
              <a:t>are </a:t>
            </a:r>
            <a:r>
              <a:rPr lang="en-US" sz="2000" dirty="0"/>
              <a:t>easier, based on the increase in the number of personnel with access to sensitive information; the ease at which information can be transmitted (internet) and the growing demand from multiple ‘customers’.  Presidential Directive issued for the development and implementation of Insider Threat Programs for all Executive Departments and Agencies.  DoD 5205.16, dated 30 Sep 14, is in response to this </a:t>
            </a:r>
            <a:r>
              <a:rPr lang="en-US" sz="2000"/>
              <a:t>directive</a:t>
            </a:r>
            <a:r>
              <a:rPr lang="en-US" sz="2000" smtClean="0"/>
              <a:t>.  </a:t>
            </a:r>
            <a:r>
              <a:rPr lang="en-US" sz="2000" dirty="0"/>
              <a:t>During this session will take a look at the insider threat and the role you play in combating this threat. </a:t>
            </a:r>
            <a:r>
              <a:rPr lang="en-US" sz="2000" b="1" dirty="0">
                <a:solidFill>
                  <a:srgbClr val="FF0000"/>
                </a:solidFill>
              </a:rPr>
              <a:t>The intent of this training session is not to make you a counterintelligence agent, but to increase your awareness of the insider threat.</a:t>
            </a:r>
          </a:p>
        </p:txBody>
      </p:sp>
      <p:sp>
        <p:nvSpPr>
          <p:cNvPr id="7172" name="Slide Number Placeholder 3"/>
          <p:cNvSpPr>
            <a:spLocks noGrp="1"/>
          </p:cNvSpPr>
          <p:nvPr>
            <p:ph type="sldNum" sz="quarter" idx="5"/>
          </p:nvPr>
        </p:nvSpPr>
        <p:spPr>
          <a:noFill/>
        </p:spPr>
        <p:txBody>
          <a:bodyPr/>
          <a:lstStyle/>
          <a:p>
            <a:pPr defTabSz="929810"/>
            <a:fld id="{55E53661-CC3A-41F6-A62E-17841A28E907}" type="slidenum">
              <a:rPr lang="en-US" smtClean="0"/>
              <a:pPr defTabSz="929810"/>
              <a:t>1</a:t>
            </a:fld>
            <a:endParaRPr lang="en-US" smtClean="0"/>
          </a:p>
        </p:txBody>
      </p:sp>
    </p:spTree>
    <p:extLst>
      <p:ext uri="{BB962C8B-B14F-4D97-AF65-F5344CB8AC3E}">
        <p14:creationId xmlns:p14="http://schemas.microsoft.com/office/powerpoint/2010/main" val="716949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Sometimes, it might be your gut just talking to you, where something just doesn’t seem right</a:t>
            </a:r>
            <a:r>
              <a:rPr lang="en-US" sz="2000" dirty="0" smtClean="0"/>
              <a:t>.</a:t>
            </a:r>
          </a:p>
          <a:p>
            <a:endParaRPr lang="en-US" sz="2000" dirty="0" smtClean="0"/>
          </a:p>
          <a:p>
            <a:r>
              <a:rPr lang="en-US" sz="2000" dirty="0" smtClean="0"/>
              <a:t>Sometimes folks do get unhappy</a:t>
            </a:r>
            <a:r>
              <a:rPr lang="en-US" sz="2000" baseline="0" dirty="0" smtClean="0"/>
              <a:t> or frustrated… doesn’t necessary mean they are an insider threat – but, could be someone uses that to target them.</a:t>
            </a:r>
            <a:endParaRPr lang="en-US" sz="2000" dirty="0"/>
          </a:p>
        </p:txBody>
      </p:sp>
      <p:sp>
        <p:nvSpPr>
          <p:cNvPr id="4" name="Slide Number Placeholder 3"/>
          <p:cNvSpPr>
            <a:spLocks noGrp="1"/>
          </p:cNvSpPr>
          <p:nvPr>
            <p:ph type="sldNum" sz="quarter" idx="10"/>
          </p:nvPr>
        </p:nvSpPr>
        <p:spPr/>
        <p:txBody>
          <a:bodyPr/>
          <a:lstStyle/>
          <a:p>
            <a:pPr>
              <a:defRPr/>
            </a:pPr>
            <a:fld id="{B935CF1F-859D-468F-B286-8FB1C2FBBE70}" type="slidenum">
              <a:rPr lang="en-US" smtClean="0"/>
              <a:pPr>
                <a:defRPr/>
              </a:pPr>
              <a:t>10</a:t>
            </a:fld>
            <a:endParaRPr lang="en-US" dirty="0"/>
          </a:p>
        </p:txBody>
      </p:sp>
    </p:spTree>
    <p:extLst>
      <p:ext uri="{BB962C8B-B14F-4D97-AF65-F5344CB8AC3E}">
        <p14:creationId xmlns:p14="http://schemas.microsoft.com/office/powerpoint/2010/main" val="4113769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Your </a:t>
            </a:r>
            <a:r>
              <a:rPr lang="en-US" sz="2000" dirty="0" smtClean="0"/>
              <a:t>security manager </a:t>
            </a:r>
            <a:r>
              <a:rPr lang="en-US" sz="2000" dirty="0"/>
              <a:t>should be your first stop, if you suspect an insider threat.  It may not be easy, but it is the right thing to do</a:t>
            </a:r>
            <a:r>
              <a:rPr lang="en-US" sz="2000" dirty="0" smtClean="0"/>
              <a:t>.</a:t>
            </a:r>
          </a:p>
          <a:p>
            <a:endParaRPr lang="en-US" sz="2000" dirty="0" smtClean="0"/>
          </a:p>
          <a:p>
            <a:r>
              <a:rPr lang="en-US" sz="2000" dirty="0" smtClean="0"/>
              <a:t>Questions you may ask yourself…</a:t>
            </a:r>
          </a:p>
          <a:p>
            <a:r>
              <a:rPr lang="en-US" sz="2000" dirty="0" smtClean="0"/>
              <a:t>How</a:t>
            </a:r>
            <a:r>
              <a:rPr lang="en-US" sz="2000" baseline="0" dirty="0" smtClean="0"/>
              <a:t> much or too little should be reported?  Remember – you may have only a small part of the bigger picture – but, it is that small piece that could bring everything into focus.</a:t>
            </a:r>
            <a:endParaRPr lang="en-US" sz="2000" dirty="0"/>
          </a:p>
        </p:txBody>
      </p:sp>
      <p:sp>
        <p:nvSpPr>
          <p:cNvPr id="4" name="Slide Number Placeholder 3"/>
          <p:cNvSpPr>
            <a:spLocks noGrp="1"/>
          </p:cNvSpPr>
          <p:nvPr>
            <p:ph type="sldNum" sz="quarter" idx="10"/>
          </p:nvPr>
        </p:nvSpPr>
        <p:spPr/>
        <p:txBody>
          <a:bodyPr/>
          <a:lstStyle/>
          <a:p>
            <a:pPr>
              <a:defRPr/>
            </a:pPr>
            <a:fld id="{B935CF1F-859D-468F-B286-8FB1C2FBBE70}" type="slidenum">
              <a:rPr lang="en-US" smtClean="0"/>
              <a:pPr>
                <a:defRPr/>
              </a:pPr>
              <a:t>11</a:t>
            </a:fld>
            <a:endParaRPr lang="en-US" dirty="0"/>
          </a:p>
        </p:txBody>
      </p:sp>
    </p:spTree>
    <p:extLst>
      <p:ext uri="{BB962C8B-B14F-4D97-AF65-F5344CB8AC3E}">
        <p14:creationId xmlns:p14="http://schemas.microsoft.com/office/powerpoint/2010/main" val="3506246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If you have to consider the fact that if you don’t report it, no one else will.  It is up to you</a:t>
            </a:r>
            <a:r>
              <a:rPr lang="en-US" sz="2000" dirty="0" smtClean="0"/>
              <a:t>.</a:t>
            </a:r>
          </a:p>
          <a:p>
            <a:endParaRPr lang="en-US" sz="2000" dirty="0" smtClean="0"/>
          </a:p>
          <a:p>
            <a:r>
              <a:rPr lang="en-US" sz="2000" dirty="0" smtClean="0"/>
              <a:t>You don’t want to become an over-zealous reporter, but you</a:t>
            </a:r>
            <a:r>
              <a:rPr lang="en-US" sz="2000" baseline="0" dirty="0" smtClean="0"/>
              <a:t> also don’t want to not report something and later find out it was too late.</a:t>
            </a:r>
            <a:endParaRPr lang="en-US" sz="2000" dirty="0"/>
          </a:p>
        </p:txBody>
      </p:sp>
      <p:sp>
        <p:nvSpPr>
          <p:cNvPr id="4" name="Slide Number Placeholder 3"/>
          <p:cNvSpPr>
            <a:spLocks noGrp="1"/>
          </p:cNvSpPr>
          <p:nvPr>
            <p:ph type="sldNum" sz="quarter" idx="10"/>
          </p:nvPr>
        </p:nvSpPr>
        <p:spPr/>
        <p:txBody>
          <a:bodyPr/>
          <a:lstStyle/>
          <a:p>
            <a:pPr>
              <a:defRPr/>
            </a:pPr>
            <a:fld id="{B935CF1F-859D-468F-B286-8FB1C2FBBE70}" type="slidenum">
              <a:rPr lang="en-US" smtClean="0"/>
              <a:pPr>
                <a:defRPr/>
              </a:pPr>
              <a:t>12</a:t>
            </a:fld>
            <a:endParaRPr lang="en-US" dirty="0"/>
          </a:p>
        </p:txBody>
      </p:sp>
    </p:spTree>
    <p:extLst>
      <p:ext uri="{BB962C8B-B14F-4D97-AF65-F5344CB8AC3E}">
        <p14:creationId xmlns:p14="http://schemas.microsoft.com/office/powerpoint/2010/main" val="3447927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000" b="1" dirty="0"/>
              <a:t>Reporting is not an option, it is an obligation.  </a:t>
            </a:r>
            <a:r>
              <a:rPr lang="en-US" sz="2000" b="0" dirty="0" smtClean="0"/>
              <a:t>MCIEAST-MCB</a:t>
            </a:r>
            <a:r>
              <a:rPr lang="en-US" sz="2000" b="0" baseline="0" dirty="0" smtClean="0"/>
              <a:t> Camp Lejeune military, civilian, and contractor personnel</a:t>
            </a:r>
            <a:r>
              <a:rPr lang="en-US" sz="2000" dirty="0" smtClean="0">
                <a:latin typeface="Times New Roman"/>
              </a:rPr>
              <a:t> </a:t>
            </a:r>
            <a:r>
              <a:rPr lang="en-US" sz="2000" dirty="0">
                <a:latin typeface="Times New Roman"/>
              </a:rPr>
              <a:t>shall report adverse information coming to their attention concerning any of their cleared employees. Reports based on rumor or innuendo should not be made.  The subsequent termination of employment of an employee does not obviate the requirement to submit this report</a:t>
            </a:r>
            <a:r>
              <a:rPr lang="en-US" sz="2000" dirty="0" smtClean="0">
                <a:latin typeface="Times New Roman"/>
              </a:rPr>
              <a:t>.</a:t>
            </a:r>
            <a:endParaRPr lang="en-US" sz="2000" dirty="0"/>
          </a:p>
        </p:txBody>
      </p:sp>
      <p:sp>
        <p:nvSpPr>
          <p:cNvPr id="4" name="Slide Number Placeholder 3"/>
          <p:cNvSpPr>
            <a:spLocks noGrp="1"/>
          </p:cNvSpPr>
          <p:nvPr>
            <p:ph type="sldNum" sz="quarter" idx="10"/>
          </p:nvPr>
        </p:nvSpPr>
        <p:spPr/>
        <p:txBody>
          <a:bodyPr/>
          <a:lstStyle/>
          <a:p>
            <a:pPr>
              <a:defRPr/>
            </a:pPr>
            <a:fld id="{B935CF1F-859D-468F-B286-8FB1C2FBBE70}" type="slidenum">
              <a:rPr lang="en-US" smtClean="0"/>
              <a:pPr>
                <a:defRPr/>
              </a:pPr>
              <a:t>13</a:t>
            </a:fld>
            <a:endParaRPr lang="en-US" dirty="0"/>
          </a:p>
        </p:txBody>
      </p:sp>
    </p:spTree>
    <p:extLst>
      <p:ext uri="{BB962C8B-B14F-4D97-AF65-F5344CB8AC3E}">
        <p14:creationId xmlns:p14="http://schemas.microsoft.com/office/powerpoint/2010/main" val="2191056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concludes the presentation of the training material</a:t>
            </a:r>
            <a:r>
              <a:rPr lang="en-US" sz="1600" dirty="0" smtClean="0"/>
              <a:t>. </a:t>
            </a:r>
            <a:r>
              <a:rPr lang="en-US" sz="1600" dirty="0"/>
              <a:t>We will now look at a video produced by the FBI back in 2011 which portrays an insider threat that occurred within the FBI.  Although the actual incident is not true, it does incorporate elements from various, actual incidences involving FBI personnel.  As you watch the video, see how many ‘indicators’ you can identify.  At the conclusion of the video, and if we have time, we will engage in a Q&amp;A to see how much you learned and give you an opportunity </a:t>
            </a:r>
            <a:r>
              <a:rPr lang="en-US" sz="1600" dirty="0" smtClean="0"/>
              <a:t>share what you learned.</a:t>
            </a:r>
            <a:r>
              <a:rPr lang="en-US" sz="1600" baseline="0" dirty="0" smtClean="0"/>
              <a:t>  </a:t>
            </a:r>
            <a:r>
              <a:rPr lang="en-US" sz="1600" dirty="0" smtClean="0"/>
              <a:t>Keep </a:t>
            </a:r>
            <a:r>
              <a:rPr lang="en-US" sz="1600" dirty="0"/>
              <a:t>in mind, the FBI only invested $300K in the production of this video, so you will not see any ‘name brand’ actors.  Some of the indicators will be easier to pick up on than others and you may see them repeated.  </a:t>
            </a:r>
            <a:r>
              <a:rPr lang="en-US" sz="1600" b="1" dirty="0"/>
              <a:t>The intent of the video is not to make you a </a:t>
            </a:r>
            <a:r>
              <a:rPr lang="en-US" sz="1600" b="1" dirty="0" smtClean="0"/>
              <a:t>counterintelligence </a:t>
            </a:r>
            <a:r>
              <a:rPr lang="en-US" sz="1600" b="1" dirty="0"/>
              <a:t>agent, but to make you aware of how things can happen when a person is vulnerable and how we all have a responsibility and obligation to report suspicious behavior.</a:t>
            </a:r>
          </a:p>
        </p:txBody>
      </p:sp>
      <p:sp>
        <p:nvSpPr>
          <p:cNvPr id="4" name="Slide Number Placeholder 3"/>
          <p:cNvSpPr>
            <a:spLocks noGrp="1"/>
          </p:cNvSpPr>
          <p:nvPr>
            <p:ph type="sldNum" sz="quarter" idx="10"/>
          </p:nvPr>
        </p:nvSpPr>
        <p:spPr/>
        <p:txBody>
          <a:bodyPr/>
          <a:lstStyle/>
          <a:p>
            <a:pPr>
              <a:defRPr/>
            </a:pPr>
            <a:fld id="{B935CF1F-859D-468F-B286-8FB1C2FBBE70}" type="slidenum">
              <a:rPr lang="en-US" smtClean="0"/>
              <a:pPr>
                <a:defRPr/>
              </a:pPr>
              <a:t>14</a:t>
            </a:fld>
            <a:endParaRPr lang="en-US" dirty="0"/>
          </a:p>
        </p:txBody>
      </p:sp>
    </p:spTree>
    <p:extLst>
      <p:ext uri="{BB962C8B-B14F-4D97-AF65-F5344CB8AC3E}">
        <p14:creationId xmlns:p14="http://schemas.microsoft.com/office/powerpoint/2010/main" val="953575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35CF1F-859D-468F-B286-8FB1C2FBBE70}" type="slidenum">
              <a:rPr lang="en-US" smtClean="0"/>
              <a:pPr>
                <a:defRPr/>
              </a:pPr>
              <a:t>15</a:t>
            </a:fld>
            <a:endParaRPr lang="en-US" dirty="0"/>
          </a:p>
        </p:txBody>
      </p:sp>
    </p:spTree>
    <p:extLst>
      <p:ext uri="{BB962C8B-B14F-4D97-AF65-F5344CB8AC3E}">
        <p14:creationId xmlns:p14="http://schemas.microsoft.com/office/powerpoint/2010/main" val="274246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We will discuss these topics and the various elements within these topics which will </a:t>
            </a:r>
            <a:r>
              <a:rPr lang="en-US" sz="2000" b="1" dirty="0"/>
              <a:t>help you to understand how to identify and report an insider threat</a:t>
            </a:r>
            <a:r>
              <a:rPr lang="en-US" sz="2000" dirty="0"/>
              <a:t>.  At the end of this slide presentation, we will take a look at a video produced by the FBI which will take us through each of these elements and test your ability to identify these elements in the storyline of this video.</a:t>
            </a:r>
          </a:p>
        </p:txBody>
      </p:sp>
      <p:sp>
        <p:nvSpPr>
          <p:cNvPr id="4" name="Slide Number Placeholder 3"/>
          <p:cNvSpPr>
            <a:spLocks noGrp="1"/>
          </p:cNvSpPr>
          <p:nvPr>
            <p:ph type="sldNum" sz="quarter" idx="10"/>
          </p:nvPr>
        </p:nvSpPr>
        <p:spPr/>
        <p:txBody>
          <a:bodyPr/>
          <a:lstStyle/>
          <a:p>
            <a:pPr>
              <a:defRPr/>
            </a:pPr>
            <a:fld id="{B935CF1F-859D-468F-B286-8FB1C2FBBE70}" type="slidenum">
              <a:rPr lang="en-US" smtClean="0"/>
              <a:pPr>
                <a:defRPr/>
              </a:pPr>
              <a:t>2</a:t>
            </a:fld>
            <a:endParaRPr lang="en-US" dirty="0"/>
          </a:p>
        </p:txBody>
      </p:sp>
    </p:spTree>
    <p:extLst>
      <p:ext uri="{BB962C8B-B14F-4D97-AF65-F5344CB8AC3E}">
        <p14:creationId xmlns:p14="http://schemas.microsoft.com/office/powerpoint/2010/main" val="127126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t>
            </a:r>
            <a:r>
              <a:rPr lang="en-US" sz="2000" b="1" dirty="0"/>
              <a:t>Insiders’ have caused more damage to our national security </a:t>
            </a:r>
            <a:r>
              <a:rPr lang="en-US" sz="2000" b="1" dirty="0" smtClean="0"/>
              <a:t>than </a:t>
            </a:r>
            <a:r>
              <a:rPr lang="en-US" sz="2000" b="1" dirty="0"/>
              <a:t>trained, foreign professional intelligence officers</a:t>
            </a:r>
            <a:r>
              <a:rPr lang="en-US" sz="2000" dirty="0"/>
              <a:t>.  Why – because we are looking for them and have implemented programs to identify and mitigate or prevent the adverse impact on national security</a:t>
            </a:r>
            <a:r>
              <a:rPr lang="en-US" sz="2000" dirty="0" smtClean="0"/>
              <a:t>. </a:t>
            </a:r>
            <a:r>
              <a:rPr lang="en-US" sz="2000" baseline="0" dirty="0" smtClean="0"/>
              <a:t> More than ever, we need to start looking within for threats to our national security. </a:t>
            </a:r>
          </a:p>
          <a:p>
            <a:r>
              <a:rPr lang="en-US" sz="2000" baseline="0" dirty="0" smtClean="0"/>
              <a:t/>
            </a:r>
            <a:br>
              <a:rPr lang="en-US" sz="2000" baseline="0" dirty="0" smtClean="0"/>
            </a:br>
            <a:r>
              <a:rPr lang="en-US" sz="2000" baseline="0" dirty="0" smtClean="0"/>
              <a:t>Wittingly (fully aware of the damage you could be causing) or unwittingly (don’t have a clue if what you are doing could be damaging) – </a:t>
            </a:r>
            <a:r>
              <a:rPr lang="en-US" sz="2000" b="1" baseline="0" dirty="0" smtClean="0"/>
              <a:t>IMPACT IS THE SAME.</a:t>
            </a:r>
          </a:p>
          <a:p>
            <a:endParaRPr lang="en-US" sz="2000" baseline="0" dirty="0" smtClean="0"/>
          </a:p>
          <a:p>
            <a:r>
              <a:rPr lang="en-US" sz="2000" b="1" baseline="0" dirty="0" smtClean="0"/>
              <a:t>Authorized Access </a:t>
            </a:r>
            <a:r>
              <a:rPr lang="en-US" sz="2000" baseline="0" dirty="0" smtClean="0"/>
              <a:t>– doesn’t have to be classified.  It could be unclassified, sensitive, personal or financial information that a person has access to that could be detrimental.</a:t>
            </a:r>
            <a:endParaRPr lang="en-US" sz="2000" dirty="0"/>
          </a:p>
        </p:txBody>
      </p:sp>
      <p:sp>
        <p:nvSpPr>
          <p:cNvPr id="4" name="Slide Number Placeholder 3"/>
          <p:cNvSpPr>
            <a:spLocks noGrp="1"/>
          </p:cNvSpPr>
          <p:nvPr>
            <p:ph type="sldNum" sz="quarter" idx="10"/>
          </p:nvPr>
        </p:nvSpPr>
        <p:spPr/>
        <p:txBody>
          <a:bodyPr/>
          <a:lstStyle/>
          <a:p>
            <a:pPr>
              <a:defRPr/>
            </a:pPr>
            <a:fld id="{B935CF1F-859D-468F-B286-8FB1C2FBBE70}" type="slidenum">
              <a:rPr lang="en-US" smtClean="0"/>
              <a:pPr>
                <a:defRPr/>
              </a:pPr>
              <a:t>3</a:t>
            </a:fld>
            <a:endParaRPr lang="en-US" dirty="0"/>
          </a:p>
        </p:txBody>
      </p:sp>
    </p:spTree>
    <p:extLst>
      <p:ext uri="{BB962C8B-B14F-4D97-AF65-F5344CB8AC3E}">
        <p14:creationId xmlns:p14="http://schemas.microsoft.com/office/powerpoint/2010/main" val="1999009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relative impacts of the insider threat cannot be measured in dollars alone, as they can be far-reaching, long-term and fatal</a:t>
            </a:r>
            <a:r>
              <a:rPr lang="en-US" sz="2000" dirty="0" smtClean="0"/>
              <a:t>.</a:t>
            </a:r>
          </a:p>
          <a:p>
            <a:endParaRPr lang="en-US" sz="2000" dirty="0" smtClean="0"/>
          </a:p>
          <a:p>
            <a:r>
              <a:rPr lang="en-US" sz="2000" b="1" dirty="0" smtClean="0"/>
              <a:t>Do you think any of these apply to By Light? </a:t>
            </a:r>
            <a:endParaRPr lang="en-US" sz="2000" b="1" dirty="0"/>
          </a:p>
        </p:txBody>
      </p:sp>
      <p:sp>
        <p:nvSpPr>
          <p:cNvPr id="4" name="Slide Number Placeholder 3"/>
          <p:cNvSpPr>
            <a:spLocks noGrp="1"/>
          </p:cNvSpPr>
          <p:nvPr>
            <p:ph type="sldNum" sz="quarter" idx="10"/>
          </p:nvPr>
        </p:nvSpPr>
        <p:spPr/>
        <p:txBody>
          <a:bodyPr/>
          <a:lstStyle/>
          <a:p>
            <a:pPr>
              <a:defRPr/>
            </a:pPr>
            <a:fld id="{B935CF1F-859D-468F-B286-8FB1C2FBBE70}" type="slidenum">
              <a:rPr lang="en-US" smtClean="0"/>
              <a:pPr>
                <a:defRPr/>
              </a:pPr>
              <a:t>4</a:t>
            </a:fld>
            <a:endParaRPr lang="en-US" dirty="0"/>
          </a:p>
        </p:txBody>
      </p:sp>
    </p:spTree>
    <p:extLst>
      <p:ext uri="{BB962C8B-B14F-4D97-AF65-F5344CB8AC3E}">
        <p14:creationId xmlns:p14="http://schemas.microsoft.com/office/powerpoint/2010/main" val="2188321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We will take a look at each of these areas to gain a great understanding of your role in identifying and reporting the insider threat</a:t>
            </a:r>
            <a:r>
              <a:rPr lang="en-US" sz="2000" dirty="0" smtClean="0"/>
              <a:t>.</a:t>
            </a:r>
          </a:p>
          <a:p>
            <a:endParaRPr lang="en-US" sz="2000" dirty="0" smtClean="0"/>
          </a:p>
          <a:p>
            <a:r>
              <a:rPr lang="en-US" sz="2000" dirty="0" smtClean="0"/>
              <a:t>You could call this</a:t>
            </a:r>
            <a:r>
              <a:rPr lang="en-US" sz="2000" baseline="0" dirty="0" smtClean="0"/>
              <a:t> the modus operandi.</a:t>
            </a:r>
          </a:p>
          <a:p>
            <a:endParaRPr lang="en-US" sz="2000" baseline="0" dirty="0" smtClean="0"/>
          </a:p>
          <a:p>
            <a:r>
              <a:rPr lang="en-US" sz="2000" baseline="0" dirty="0" smtClean="0"/>
              <a:t>Usually, the recruitment starts and ends customer with a foreign agency.</a:t>
            </a:r>
            <a:endParaRPr lang="en-US" sz="2000" dirty="0"/>
          </a:p>
        </p:txBody>
      </p:sp>
      <p:sp>
        <p:nvSpPr>
          <p:cNvPr id="4" name="Slide Number Placeholder 3"/>
          <p:cNvSpPr>
            <a:spLocks noGrp="1"/>
          </p:cNvSpPr>
          <p:nvPr>
            <p:ph type="sldNum" sz="quarter" idx="10"/>
          </p:nvPr>
        </p:nvSpPr>
        <p:spPr/>
        <p:txBody>
          <a:bodyPr/>
          <a:lstStyle/>
          <a:p>
            <a:pPr>
              <a:defRPr/>
            </a:pPr>
            <a:fld id="{B935CF1F-859D-468F-B286-8FB1C2FBBE70}" type="slidenum">
              <a:rPr lang="en-US" smtClean="0"/>
              <a:pPr>
                <a:defRPr/>
              </a:pPr>
              <a:t>5</a:t>
            </a:fld>
            <a:endParaRPr lang="en-US" dirty="0"/>
          </a:p>
        </p:txBody>
      </p:sp>
    </p:spTree>
    <p:extLst>
      <p:ext uri="{BB962C8B-B14F-4D97-AF65-F5344CB8AC3E}">
        <p14:creationId xmlns:p14="http://schemas.microsoft.com/office/powerpoint/2010/main" val="76060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It’s not always who you know that can help you get what you want… it’s what they know on you.  You should always attempt to maintain a low profile when talking with strangers and report any incidences of attempts by personnel you suspect may be targeting you</a:t>
            </a:r>
            <a:r>
              <a:rPr lang="en-US" sz="2000" dirty="0" smtClean="0"/>
              <a:t>.</a:t>
            </a:r>
          </a:p>
          <a:p>
            <a:endParaRPr lang="en-US" sz="2000" dirty="0" smtClean="0"/>
          </a:p>
          <a:p>
            <a:r>
              <a:rPr lang="en-US" sz="2000" dirty="0" smtClean="0"/>
              <a:t>How does someone get recruited?</a:t>
            </a:r>
            <a:r>
              <a:rPr lang="en-US" sz="2000" baseline="0" dirty="0" smtClean="0"/>
              <a:t>  Typically, a weakness is identified and targeted.  Money, sex or pride (power).</a:t>
            </a:r>
          </a:p>
          <a:p>
            <a:endParaRPr lang="en-US" sz="2000" baseline="0" dirty="0" smtClean="0"/>
          </a:p>
          <a:p>
            <a:r>
              <a:rPr lang="en-US" sz="2000" baseline="0" dirty="0" smtClean="0"/>
              <a:t>What kind of information do you post on social media that could be targeted?</a:t>
            </a:r>
            <a:endParaRPr lang="en-US" sz="2000" dirty="0"/>
          </a:p>
        </p:txBody>
      </p:sp>
      <p:sp>
        <p:nvSpPr>
          <p:cNvPr id="4" name="Slide Number Placeholder 3"/>
          <p:cNvSpPr>
            <a:spLocks noGrp="1"/>
          </p:cNvSpPr>
          <p:nvPr>
            <p:ph type="sldNum" sz="quarter" idx="10"/>
          </p:nvPr>
        </p:nvSpPr>
        <p:spPr/>
        <p:txBody>
          <a:bodyPr/>
          <a:lstStyle/>
          <a:p>
            <a:pPr>
              <a:defRPr/>
            </a:pPr>
            <a:fld id="{B935CF1F-859D-468F-B286-8FB1C2FBBE70}" type="slidenum">
              <a:rPr lang="en-US" smtClean="0"/>
              <a:pPr>
                <a:defRPr/>
              </a:pPr>
              <a:t>6</a:t>
            </a:fld>
            <a:endParaRPr lang="en-US" dirty="0"/>
          </a:p>
        </p:txBody>
      </p:sp>
    </p:spTree>
    <p:extLst>
      <p:ext uri="{BB962C8B-B14F-4D97-AF65-F5344CB8AC3E}">
        <p14:creationId xmlns:p14="http://schemas.microsoft.com/office/powerpoint/2010/main" val="3932507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834">
              <a:defRPr/>
            </a:pPr>
            <a:r>
              <a:rPr lang="en-US" sz="2000" dirty="0"/>
              <a:t>Unauthorized downloading/copying of files (</a:t>
            </a:r>
            <a:r>
              <a:rPr lang="en-US" sz="2000" b="1" dirty="0"/>
              <a:t>especially employees who have given notice of termination of employment</a:t>
            </a:r>
            <a:r>
              <a:rPr lang="en-US" sz="2000" dirty="0" smtClean="0"/>
              <a:t>).</a:t>
            </a:r>
          </a:p>
          <a:p>
            <a:pPr defTabSz="910834">
              <a:defRPr/>
            </a:pPr>
            <a:endParaRPr lang="en-US" sz="2000" dirty="0" smtClean="0"/>
          </a:p>
          <a:p>
            <a:pPr defTabSz="910834">
              <a:defRPr/>
            </a:pPr>
            <a:r>
              <a:rPr lang="en-US" sz="2000" dirty="0" smtClean="0"/>
              <a:t>What about the person who has been given a termination notice,</a:t>
            </a:r>
            <a:r>
              <a:rPr lang="en-US" sz="2000" baseline="0" dirty="0" smtClean="0"/>
              <a:t> or knows they about to get one, and all of a sudden they are the best workers ever…  staying late each night, taking on more responsibility (outside the scope of their normal duties), just a little more curious about things than before??</a:t>
            </a:r>
            <a:endParaRPr lang="en-US" sz="2000" dirty="0"/>
          </a:p>
          <a:p>
            <a:endParaRPr lang="en-US" dirty="0"/>
          </a:p>
        </p:txBody>
      </p:sp>
      <p:sp>
        <p:nvSpPr>
          <p:cNvPr id="4" name="Slide Number Placeholder 3"/>
          <p:cNvSpPr>
            <a:spLocks noGrp="1"/>
          </p:cNvSpPr>
          <p:nvPr>
            <p:ph type="sldNum" sz="quarter" idx="10"/>
          </p:nvPr>
        </p:nvSpPr>
        <p:spPr/>
        <p:txBody>
          <a:bodyPr/>
          <a:lstStyle/>
          <a:p>
            <a:pPr>
              <a:defRPr/>
            </a:pPr>
            <a:fld id="{B935CF1F-859D-468F-B286-8FB1C2FBBE70}" type="slidenum">
              <a:rPr lang="en-US" smtClean="0"/>
              <a:pPr>
                <a:defRPr/>
              </a:pPr>
              <a:t>7</a:t>
            </a:fld>
            <a:endParaRPr lang="en-US" dirty="0"/>
          </a:p>
        </p:txBody>
      </p:sp>
    </p:spTree>
    <p:extLst>
      <p:ext uri="{BB962C8B-B14F-4D97-AF65-F5344CB8AC3E}">
        <p14:creationId xmlns:p14="http://schemas.microsoft.com/office/powerpoint/2010/main" val="2037176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As </a:t>
            </a:r>
            <a:r>
              <a:rPr lang="en-US" sz="2000" dirty="0"/>
              <a:t>I stated earlier, the ease of transmitting information has made it more complicated to detect when an insider threat may have occurred. </a:t>
            </a:r>
            <a:endParaRPr lang="en-US" sz="2000" dirty="0" smtClean="0"/>
          </a:p>
          <a:p>
            <a:endParaRPr lang="en-US" sz="2000" dirty="0" smtClean="0"/>
          </a:p>
          <a:p>
            <a:r>
              <a:rPr lang="en-US" sz="2000" dirty="0" smtClean="0"/>
              <a:t>Electronic</a:t>
            </a:r>
            <a:r>
              <a:rPr lang="en-US" sz="2000" baseline="0" dirty="0" smtClean="0"/>
              <a:t> transmissions, hand-carrying.</a:t>
            </a:r>
            <a:endParaRPr lang="en-US" sz="2000" dirty="0"/>
          </a:p>
        </p:txBody>
      </p:sp>
      <p:sp>
        <p:nvSpPr>
          <p:cNvPr id="4" name="Slide Number Placeholder 3"/>
          <p:cNvSpPr>
            <a:spLocks noGrp="1"/>
          </p:cNvSpPr>
          <p:nvPr>
            <p:ph type="sldNum" sz="quarter" idx="10"/>
          </p:nvPr>
        </p:nvSpPr>
        <p:spPr/>
        <p:txBody>
          <a:bodyPr/>
          <a:lstStyle/>
          <a:p>
            <a:pPr>
              <a:defRPr/>
            </a:pPr>
            <a:fld id="{B935CF1F-859D-468F-B286-8FB1C2FBBE70}" type="slidenum">
              <a:rPr lang="en-US" smtClean="0"/>
              <a:pPr>
                <a:defRPr/>
              </a:pPr>
              <a:t>8</a:t>
            </a:fld>
            <a:endParaRPr lang="en-US" dirty="0"/>
          </a:p>
        </p:txBody>
      </p:sp>
    </p:spTree>
    <p:extLst>
      <p:ext uri="{BB962C8B-B14F-4D97-AF65-F5344CB8AC3E}">
        <p14:creationId xmlns:p14="http://schemas.microsoft.com/office/powerpoint/2010/main" val="1671413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One or two indicators does not necessarily mean a person is an insider threat, just as not every suspicious circumstance or behavior represents a spy within our midst.  But, these are </a:t>
            </a:r>
            <a:r>
              <a:rPr lang="en-US" sz="2000" b="1" dirty="0"/>
              <a:t>indicators that could raise an eyebrow or two</a:t>
            </a:r>
            <a:r>
              <a:rPr lang="en-US" sz="2000" dirty="0"/>
              <a:t>.</a:t>
            </a:r>
          </a:p>
        </p:txBody>
      </p:sp>
      <p:sp>
        <p:nvSpPr>
          <p:cNvPr id="4" name="Slide Number Placeholder 3"/>
          <p:cNvSpPr>
            <a:spLocks noGrp="1"/>
          </p:cNvSpPr>
          <p:nvPr>
            <p:ph type="sldNum" sz="quarter" idx="10"/>
          </p:nvPr>
        </p:nvSpPr>
        <p:spPr/>
        <p:txBody>
          <a:bodyPr/>
          <a:lstStyle/>
          <a:p>
            <a:pPr>
              <a:defRPr/>
            </a:pPr>
            <a:fld id="{B935CF1F-859D-468F-B286-8FB1C2FBBE70}" type="slidenum">
              <a:rPr lang="en-US" smtClean="0"/>
              <a:pPr>
                <a:defRPr/>
              </a:pPr>
              <a:t>9</a:t>
            </a:fld>
            <a:endParaRPr lang="en-US" dirty="0"/>
          </a:p>
        </p:txBody>
      </p:sp>
    </p:spTree>
    <p:extLst>
      <p:ext uri="{BB962C8B-B14F-4D97-AF65-F5344CB8AC3E}">
        <p14:creationId xmlns:p14="http://schemas.microsoft.com/office/powerpoint/2010/main" val="4158084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descr="swooshPMS202forslides.emf"/>
          <p:cNvPicPr>
            <a:picLocks noChangeAspect="1"/>
          </p:cNvPicPr>
          <p:nvPr/>
        </p:nvPicPr>
        <p:blipFill>
          <a:blip r:embed="rId2" cstate="email"/>
          <a:srcRect l="400" r="590" b="6243"/>
          <a:stretch>
            <a:fillRect/>
          </a:stretch>
        </p:blipFill>
        <p:spPr>
          <a:xfrm>
            <a:off x="0" y="5981700"/>
            <a:ext cx="9144000" cy="876300"/>
          </a:xfrm>
          <a:prstGeom prst="rect">
            <a:avLst/>
          </a:prstGeom>
          <a:effectLst>
            <a:outerShdw blurRad="50800" dist="38100" dir="2700000" algn="tl" rotWithShape="0">
              <a:prstClr val="black">
                <a:alpha val="40000"/>
              </a:prstClr>
            </a:outerShdw>
          </a:effectLst>
        </p:spPr>
      </p:pic>
      <p:sp>
        <p:nvSpPr>
          <p:cNvPr id="21" name="Subtitle 4"/>
          <p:cNvSpPr>
            <a:spLocks noGrp="1"/>
          </p:cNvSpPr>
          <p:nvPr>
            <p:ph type="subTitle" idx="1" hasCustomPrompt="1"/>
          </p:nvPr>
        </p:nvSpPr>
        <p:spPr>
          <a:xfrm>
            <a:off x="3556577" y="3875567"/>
            <a:ext cx="3657600" cy="1207008"/>
          </a:xfrm>
        </p:spPr>
        <p:txBody>
          <a:bodyPr/>
          <a:lstStyle>
            <a:lvl1pPr marL="0" indent="0">
              <a:buNone/>
              <a:defRPr/>
            </a:lvl1pPr>
          </a:lstStyle>
          <a:p>
            <a:pPr>
              <a:spcBef>
                <a:spcPct val="0"/>
              </a:spcBef>
            </a:pPr>
            <a:r>
              <a:rPr lang="en-US" dirty="0" smtClean="0"/>
              <a:t>Title</a:t>
            </a:r>
          </a:p>
          <a:p>
            <a:pPr>
              <a:spcBef>
                <a:spcPct val="0"/>
              </a:spcBef>
            </a:pPr>
            <a:r>
              <a:rPr lang="en-US" dirty="0" smtClean="0"/>
              <a:t>Date</a:t>
            </a: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65350" r="18136"/>
          <a:stretch/>
        </p:blipFill>
        <p:spPr>
          <a:xfrm>
            <a:off x="463340" y="2421730"/>
            <a:ext cx="1590311" cy="1274003"/>
          </a:xfrm>
          <a:prstGeom prst="rect">
            <a:avLst/>
          </a:prstGeom>
          <a:ln>
            <a:noFill/>
          </a:ln>
          <a:effectLst>
            <a:softEdge rad="88900"/>
          </a:effectLst>
        </p:spPr>
      </p:pic>
      <p:grpSp>
        <p:nvGrpSpPr>
          <p:cNvPr id="14" name="Group 13"/>
          <p:cNvGrpSpPr/>
          <p:nvPr userDrawn="1"/>
        </p:nvGrpSpPr>
        <p:grpSpPr>
          <a:xfrm>
            <a:off x="274320" y="608461"/>
            <a:ext cx="8494776" cy="1188720"/>
            <a:chOff x="274320" y="258075"/>
            <a:chExt cx="8494776" cy="1188720"/>
          </a:xfrm>
        </p:grpSpPr>
        <p:pic>
          <p:nvPicPr>
            <p:cNvPr id="22" name="Picture 21"/>
            <p:cNvPicPr>
              <a:picLocks/>
            </p:cNvPicPr>
            <p:nvPr userDrawn="1"/>
          </p:nvPicPr>
          <p:blipFill rotWithShape="1">
            <a:blip r:embed="rId3">
              <a:extLst>
                <a:ext uri="{28A0092B-C50C-407E-A947-70E740481C1C}">
                  <a14:useLocalDpi xmlns:a14="http://schemas.microsoft.com/office/drawing/2010/main" val="0"/>
                </a:ext>
              </a:extLst>
            </a:blip>
            <a:srcRect r="83725"/>
            <a:stretch/>
          </p:blipFill>
          <p:spPr>
            <a:xfrm>
              <a:off x="4947576" y="258075"/>
              <a:ext cx="1484892" cy="1188720"/>
            </a:xfrm>
            <a:prstGeom prst="rect">
              <a:avLst/>
            </a:prstGeom>
            <a:ln>
              <a:noFill/>
            </a:ln>
            <a:effectLst>
              <a:softEdge rad="88900"/>
            </a:effectLst>
          </p:spPr>
        </p:pic>
        <p:pic>
          <p:nvPicPr>
            <p:cNvPr id="23" name="Picture 2" descr="\\filer1\acrs\Images\2011\2011-09-26-testing\DSC_1380.JPG"/>
            <p:cNvPicPr>
              <a:picLocks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6766560" y="258075"/>
              <a:ext cx="2002536" cy="1188720"/>
            </a:xfrm>
            <a:prstGeom prst="rect">
              <a:avLst/>
            </a:prstGeom>
            <a:ln>
              <a:noFill/>
            </a:ln>
            <a:effectLst>
              <a:softEdge rad="88900"/>
            </a:effectLst>
            <a:extLst/>
          </p:spPr>
        </p:pic>
        <p:pic>
          <p:nvPicPr>
            <p:cNvPr id="24" name="Picture 2"/>
            <p:cNvPicPr>
              <a:picLocks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4320" y="258075"/>
              <a:ext cx="2002536" cy="1188720"/>
            </a:xfrm>
            <a:prstGeom prst="rect">
              <a:avLst/>
            </a:prstGeom>
            <a:ln>
              <a:noFill/>
            </a:ln>
            <a:effectLst>
              <a:softEdge rad="88900"/>
            </a:effectLst>
          </p:spPr>
        </p:pic>
        <p:pic>
          <p:nvPicPr>
            <p:cNvPr id="25" name="Picture 24"/>
            <p:cNvPicPr>
              <a:picLocks/>
            </p:cNvPicPr>
            <p:nvPr userDrawn="1"/>
          </p:nvPicPr>
          <p:blipFill rotWithShape="1">
            <a:blip r:embed="rId6">
              <a:extLst>
                <a:ext uri="{28A0092B-C50C-407E-A947-70E740481C1C}">
                  <a14:useLocalDpi xmlns:a14="http://schemas.microsoft.com/office/drawing/2010/main" val="0"/>
                </a:ext>
              </a:extLst>
            </a:blip>
            <a:srcRect l="5909" t="3187" r="3938" b="21303"/>
            <a:stretch/>
          </p:blipFill>
          <p:spPr bwMode="auto">
            <a:xfrm>
              <a:off x="2610948" y="258075"/>
              <a:ext cx="2002536" cy="1188720"/>
            </a:xfrm>
            <a:prstGeom prst="rect">
              <a:avLst/>
            </a:prstGeom>
            <a:ln w="3175">
              <a:noFill/>
            </a:ln>
            <a:effectLst>
              <a:softEdge rad="88900"/>
            </a:effectLst>
            <a:extLst>
              <a:ext uri="{53640926-AAD7-44D8-BBD7-CCE9431645EC}">
                <a14:shadowObscured xmlns:a14="http://schemas.microsoft.com/office/drawing/2010/main"/>
              </a:ext>
            </a:extLst>
          </p:spPr>
        </p:pic>
      </p:grpSp>
      <p:pic>
        <p:nvPicPr>
          <p:cNvPr id="26" name="Picture 25"/>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274320" y="4373520"/>
            <a:ext cx="2002536" cy="1188720"/>
          </a:xfrm>
          <a:prstGeom prst="rect">
            <a:avLst/>
          </a:prstGeom>
          <a:effectLst>
            <a:softEdge rad="88900"/>
          </a:effectLst>
        </p:spPr>
      </p:pic>
      <p:sp>
        <p:nvSpPr>
          <p:cNvPr id="27" name="Rectangle 26"/>
          <p:cNvSpPr/>
          <p:nvPr userDrawn="1"/>
        </p:nvSpPr>
        <p:spPr>
          <a:xfrm>
            <a:off x="0" y="0"/>
            <a:ext cx="9144000" cy="228600"/>
          </a:xfrm>
          <a:prstGeom prst="rect">
            <a:avLst/>
          </a:prstGeom>
          <a:solidFill>
            <a:srgbClr val="98002E"/>
          </a:solidFill>
          <a:ln>
            <a:noFill/>
          </a:ln>
          <a:effectLst>
            <a:outerShdw blurRad="50800" dist="381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98002E"/>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4/28/2016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8" name="TextBox 7"/>
          <p:cNvSpPr txBox="1"/>
          <p:nvPr userDrawn="1"/>
        </p:nvSpPr>
        <p:spPr>
          <a:xfrm>
            <a:off x="8467109" y="6388929"/>
            <a:ext cx="372218" cy="276999"/>
          </a:xfrm>
          <a:prstGeom prst="rect">
            <a:avLst/>
          </a:prstGeom>
          <a:noFill/>
        </p:spPr>
        <p:txBody>
          <a:bodyPr wrap="none" rtlCol="0">
            <a:spAutoFit/>
          </a:bodyPr>
          <a:lstStyle/>
          <a:p>
            <a:fld id="{5056B801-EFDD-46F8-862C-907A67CCFA28}" type="slidenum">
              <a:rPr lang="en-US" sz="1200" smtClean="0">
                <a:solidFill>
                  <a:schemeClr val="bg1"/>
                </a:solidFill>
              </a:rPr>
              <a:pPr/>
              <a:t>‹#›</a:t>
            </a:fld>
            <a:endParaRPr lang="en-US" sz="1200"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4/28/2016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4/28/2016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4/28/2016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4/28/2016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4/28/2016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4/28/2016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4/28/2016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2" name="Picture 11" descr="swooshPMS202forslides.emf"/>
          <p:cNvPicPr>
            <a:picLocks noChangeAspect="1"/>
          </p:cNvPicPr>
          <p:nvPr/>
        </p:nvPicPr>
        <p:blipFill>
          <a:blip r:embed="rId2" cstate="email"/>
          <a:srcRect l="400" r="590" b="6243"/>
          <a:stretch>
            <a:fillRect/>
          </a:stretch>
        </p:blipFill>
        <p:spPr>
          <a:xfrm>
            <a:off x="0" y="5981700"/>
            <a:ext cx="9144000" cy="876300"/>
          </a:xfrm>
          <a:prstGeom prst="rect">
            <a:avLst/>
          </a:prstGeom>
          <a:effectLst>
            <a:outerShdw blurRad="50800" dist="38100" dir="2700000" algn="tl" rotWithShape="0">
              <a:prstClr val="black">
                <a:alpha val="40000"/>
              </a:prstClr>
            </a:outerShdw>
          </a:effectLst>
        </p:spPr>
      </p:pic>
      <p:sp>
        <p:nvSpPr>
          <p:cNvPr id="21" name="Subtitle 4"/>
          <p:cNvSpPr>
            <a:spLocks noGrp="1"/>
          </p:cNvSpPr>
          <p:nvPr>
            <p:ph type="subTitle" idx="1" hasCustomPrompt="1"/>
          </p:nvPr>
        </p:nvSpPr>
        <p:spPr>
          <a:xfrm>
            <a:off x="3556577" y="3875567"/>
            <a:ext cx="3657600" cy="1207008"/>
          </a:xfrm>
        </p:spPr>
        <p:txBody>
          <a:bodyPr/>
          <a:lstStyle>
            <a:lvl1pPr marL="0" indent="0">
              <a:buNone/>
              <a:defRPr/>
            </a:lvl1pPr>
          </a:lstStyle>
          <a:p>
            <a:pPr>
              <a:spcBef>
                <a:spcPct val="0"/>
              </a:spcBef>
            </a:pPr>
            <a:r>
              <a:rPr lang="en-US" dirty="0" smtClean="0"/>
              <a:t>Title</a:t>
            </a:r>
          </a:p>
          <a:p>
            <a:pPr>
              <a:spcBef>
                <a:spcPct val="0"/>
              </a:spcBef>
            </a:pPr>
            <a:r>
              <a:rPr lang="en-US" dirty="0" smtClean="0"/>
              <a:t>Date</a:t>
            </a:r>
          </a:p>
        </p:txBody>
      </p:sp>
      <p:sp>
        <p:nvSpPr>
          <p:cNvPr id="27" name="Rectangle 26"/>
          <p:cNvSpPr/>
          <p:nvPr userDrawn="1"/>
        </p:nvSpPr>
        <p:spPr>
          <a:xfrm>
            <a:off x="0" y="0"/>
            <a:ext cx="9144000" cy="228600"/>
          </a:xfrm>
          <a:prstGeom prst="rect">
            <a:avLst/>
          </a:prstGeom>
          <a:solidFill>
            <a:srgbClr val="98002E"/>
          </a:solidFill>
          <a:ln>
            <a:noFill/>
          </a:ln>
          <a:effectLst>
            <a:outerShdw blurRad="50800" dist="381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98002E"/>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078" y="392113"/>
            <a:ext cx="8344186" cy="1143000"/>
          </a:xfrm>
        </p:spPr>
        <p:txBody>
          <a:bodyPr/>
          <a:lstStyle>
            <a:lvl1pPr>
              <a:lnSpc>
                <a:spcPct val="90000"/>
              </a:lnSpc>
              <a:spcBef>
                <a:spcPts val="0"/>
              </a:spcBef>
              <a:defRPr kern="1800" spc="-70" baseline="0"/>
            </a:lvl1pPr>
          </a:lstStyle>
          <a:p>
            <a:r>
              <a:rPr lang="en-US" smtClean="0"/>
              <a:t>Click to edit Master title style</a:t>
            </a:r>
            <a:endParaRPr lang="en-US" dirty="0"/>
          </a:p>
        </p:txBody>
      </p:sp>
      <p:sp>
        <p:nvSpPr>
          <p:cNvPr id="3" name="Content Placeholder 2"/>
          <p:cNvSpPr>
            <a:spLocks noGrp="1"/>
          </p:cNvSpPr>
          <p:nvPr>
            <p:ph idx="1"/>
          </p:nvPr>
        </p:nvSpPr>
        <p:spPr>
          <a:xfrm>
            <a:off x="395078" y="1643063"/>
            <a:ext cx="8344186"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8467109" y="6388929"/>
            <a:ext cx="372218" cy="276999"/>
          </a:xfrm>
          <a:prstGeom prst="rect">
            <a:avLst/>
          </a:prstGeom>
          <a:noFill/>
        </p:spPr>
        <p:txBody>
          <a:bodyPr wrap="none" rtlCol="0">
            <a:spAutoFit/>
          </a:bodyPr>
          <a:lstStyle/>
          <a:p>
            <a:fld id="{5056B801-EFDD-46F8-862C-907A67CCFA28}" type="slidenum">
              <a:rPr lang="en-US" sz="1200" smtClean="0">
                <a:solidFill>
                  <a:schemeClr val="bg1"/>
                </a:solidFill>
              </a:rPr>
              <a:pPr/>
              <a:t>‹#›</a:t>
            </a:fld>
            <a:endParaRPr lang="en-US" sz="1200" dirty="0">
              <a:solidFill>
                <a:schemeClr val="bg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70"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381740" y="1643063"/>
            <a:ext cx="4110885" cy="3962400"/>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643063"/>
            <a:ext cx="4117235" cy="3962400"/>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8467109" y="6388929"/>
            <a:ext cx="372218" cy="276999"/>
          </a:xfrm>
          <a:prstGeom prst="rect">
            <a:avLst/>
          </a:prstGeom>
          <a:noFill/>
        </p:spPr>
        <p:txBody>
          <a:bodyPr wrap="none" rtlCol="0">
            <a:spAutoFit/>
          </a:bodyPr>
          <a:lstStyle/>
          <a:p>
            <a:fld id="{5056B801-EFDD-46F8-862C-907A67CCFA28}" type="slidenum">
              <a:rPr lang="en-US" sz="1200" smtClean="0">
                <a:solidFill>
                  <a:schemeClr val="bg1"/>
                </a:solidFill>
              </a:rPr>
              <a:pPr/>
              <a:t>‹#›</a:t>
            </a:fld>
            <a:endParaRPr lang="en-US" sz="1200" dirty="0">
              <a:solidFill>
                <a:schemeClr val="bg1"/>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2" name="Picture 11" descr="swooshPMS202forslides.emf"/>
          <p:cNvPicPr>
            <a:picLocks noChangeAspect="1"/>
          </p:cNvPicPr>
          <p:nvPr/>
        </p:nvPicPr>
        <p:blipFill>
          <a:blip r:embed="rId2" cstate="email"/>
          <a:srcRect l="400" r="590" b="6243"/>
          <a:stretch>
            <a:fillRect/>
          </a:stretch>
        </p:blipFill>
        <p:spPr>
          <a:xfrm>
            <a:off x="0" y="5981700"/>
            <a:ext cx="9144000" cy="876300"/>
          </a:xfrm>
          <a:prstGeom prst="rect">
            <a:avLst/>
          </a:prstGeom>
          <a:effectLst>
            <a:outerShdw blurRad="50800" dist="38100" dir="2700000" algn="tl" rotWithShape="0">
              <a:prstClr val="black">
                <a:alpha val="40000"/>
              </a:prstClr>
            </a:outerShdw>
          </a:effectLst>
        </p:spPr>
      </p:pic>
      <p:sp>
        <p:nvSpPr>
          <p:cNvPr id="21" name="Subtitle 4"/>
          <p:cNvSpPr>
            <a:spLocks noGrp="1"/>
          </p:cNvSpPr>
          <p:nvPr>
            <p:ph type="subTitle" idx="1" hasCustomPrompt="1"/>
          </p:nvPr>
        </p:nvSpPr>
        <p:spPr>
          <a:xfrm>
            <a:off x="3556577" y="3875567"/>
            <a:ext cx="3657600" cy="1207008"/>
          </a:xfrm>
        </p:spPr>
        <p:txBody>
          <a:bodyPr/>
          <a:lstStyle>
            <a:lvl1pPr marL="0" indent="0">
              <a:buNone/>
              <a:defRPr/>
            </a:lvl1pPr>
          </a:lstStyle>
          <a:p>
            <a:pPr>
              <a:spcBef>
                <a:spcPct val="0"/>
              </a:spcBef>
            </a:pPr>
            <a:r>
              <a:rPr lang="en-US" dirty="0" smtClean="0"/>
              <a:t>Title</a:t>
            </a:r>
          </a:p>
          <a:p>
            <a:pPr>
              <a:spcBef>
                <a:spcPct val="0"/>
              </a:spcBef>
            </a:pPr>
            <a:r>
              <a:rPr lang="en-US" dirty="0" smtClean="0"/>
              <a:t>Date</a:t>
            </a:r>
          </a:p>
        </p:txBody>
      </p:sp>
      <p:sp>
        <p:nvSpPr>
          <p:cNvPr id="27" name="Rectangle 26"/>
          <p:cNvSpPr/>
          <p:nvPr userDrawn="1"/>
        </p:nvSpPr>
        <p:spPr>
          <a:xfrm>
            <a:off x="0" y="0"/>
            <a:ext cx="9144000" cy="228600"/>
          </a:xfrm>
          <a:prstGeom prst="rect">
            <a:avLst/>
          </a:prstGeom>
          <a:solidFill>
            <a:srgbClr val="98002E"/>
          </a:solidFill>
          <a:ln>
            <a:noFill/>
          </a:ln>
          <a:effectLst>
            <a:outerShdw blurRad="50800" dist="381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98002E"/>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822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12" name="Picture 11" descr="swooshPMS202forslides.emf"/>
          <p:cNvPicPr>
            <a:picLocks noChangeAspect="1"/>
          </p:cNvPicPr>
          <p:nvPr/>
        </p:nvPicPr>
        <p:blipFill>
          <a:blip r:embed="rId2" cstate="email"/>
          <a:srcRect l="400" r="590" b="6243"/>
          <a:stretch>
            <a:fillRect/>
          </a:stretch>
        </p:blipFill>
        <p:spPr>
          <a:xfrm>
            <a:off x="0" y="5981700"/>
            <a:ext cx="9144000" cy="876300"/>
          </a:xfrm>
          <a:prstGeom prst="rect">
            <a:avLst/>
          </a:prstGeom>
          <a:effectLst>
            <a:outerShdw blurRad="50800" dist="38100" dir="2700000" algn="tl" rotWithShape="0">
              <a:prstClr val="black">
                <a:alpha val="40000"/>
              </a:prstClr>
            </a:outerShdw>
          </a:effectLst>
        </p:spPr>
      </p:pic>
      <p:sp>
        <p:nvSpPr>
          <p:cNvPr id="21" name="Subtitle 4"/>
          <p:cNvSpPr>
            <a:spLocks noGrp="1"/>
          </p:cNvSpPr>
          <p:nvPr>
            <p:ph type="subTitle" idx="1" hasCustomPrompt="1"/>
          </p:nvPr>
        </p:nvSpPr>
        <p:spPr>
          <a:xfrm>
            <a:off x="3556577" y="3875567"/>
            <a:ext cx="3657600" cy="1207008"/>
          </a:xfrm>
        </p:spPr>
        <p:txBody>
          <a:bodyPr/>
          <a:lstStyle>
            <a:lvl1pPr marL="0" indent="0">
              <a:buNone/>
              <a:defRPr/>
            </a:lvl1pPr>
          </a:lstStyle>
          <a:p>
            <a:pPr>
              <a:spcBef>
                <a:spcPct val="0"/>
              </a:spcBef>
            </a:pPr>
            <a:r>
              <a:rPr lang="en-US" dirty="0" smtClean="0"/>
              <a:t>Title</a:t>
            </a:r>
          </a:p>
          <a:p>
            <a:pPr>
              <a:spcBef>
                <a:spcPct val="0"/>
              </a:spcBef>
            </a:pPr>
            <a:r>
              <a:rPr lang="en-US" dirty="0" smtClean="0"/>
              <a:t>Date</a:t>
            </a: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65350" r="18136"/>
          <a:stretch/>
        </p:blipFill>
        <p:spPr>
          <a:xfrm>
            <a:off x="463340" y="2421730"/>
            <a:ext cx="1590311" cy="1274003"/>
          </a:xfrm>
          <a:prstGeom prst="rect">
            <a:avLst/>
          </a:prstGeom>
          <a:ln>
            <a:noFill/>
          </a:ln>
          <a:effectLst>
            <a:softEdge rad="88900"/>
          </a:effectLst>
        </p:spPr>
      </p:pic>
      <p:grpSp>
        <p:nvGrpSpPr>
          <p:cNvPr id="14" name="Group 13"/>
          <p:cNvGrpSpPr/>
          <p:nvPr userDrawn="1"/>
        </p:nvGrpSpPr>
        <p:grpSpPr>
          <a:xfrm>
            <a:off x="274320" y="608461"/>
            <a:ext cx="8494776" cy="1188720"/>
            <a:chOff x="274320" y="258075"/>
            <a:chExt cx="8494776" cy="1188720"/>
          </a:xfrm>
        </p:grpSpPr>
        <p:pic>
          <p:nvPicPr>
            <p:cNvPr id="22" name="Picture 21"/>
            <p:cNvPicPr>
              <a:picLocks/>
            </p:cNvPicPr>
            <p:nvPr userDrawn="1"/>
          </p:nvPicPr>
          <p:blipFill rotWithShape="1">
            <a:blip r:embed="rId3">
              <a:extLst>
                <a:ext uri="{28A0092B-C50C-407E-A947-70E740481C1C}">
                  <a14:useLocalDpi xmlns:a14="http://schemas.microsoft.com/office/drawing/2010/main" val="0"/>
                </a:ext>
              </a:extLst>
            </a:blip>
            <a:srcRect r="83725"/>
            <a:stretch/>
          </p:blipFill>
          <p:spPr>
            <a:xfrm>
              <a:off x="4947576" y="258075"/>
              <a:ext cx="1484892" cy="1188720"/>
            </a:xfrm>
            <a:prstGeom prst="rect">
              <a:avLst/>
            </a:prstGeom>
            <a:ln>
              <a:noFill/>
            </a:ln>
            <a:effectLst>
              <a:softEdge rad="88900"/>
            </a:effectLst>
          </p:spPr>
        </p:pic>
        <p:pic>
          <p:nvPicPr>
            <p:cNvPr id="23" name="Picture 2" descr="\\filer1\acrs\Images\2011\2011-09-26-testing\DSC_1380.JPG"/>
            <p:cNvPicPr>
              <a:picLocks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6766560" y="258075"/>
              <a:ext cx="2002536" cy="1188720"/>
            </a:xfrm>
            <a:prstGeom prst="rect">
              <a:avLst/>
            </a:prstGeom>
            <a:ln>
              <a:noFill/>
            </a:ln>
            <a:effectLst>
              <a:softEdge rad="88900"/>
            </a:effectLst>
            <a:extLst/>
          </p:spPr>
        </p:pic>
        <p:pic>
          <p:nvPicPr>
            <p:cNvPr id="24" name="Picture 2"/>
            <p:cNvPicPr>
              <a:picLocks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4320" y="258075"/>
              <a:ext cx="2002536" cy="1188720"/>
            </a:xfrm>
            <a:prstGeom prst="rect">
              <a:avLst/>
            </a:prstGeom>
            <a:ln>
              <a:noFill/>
            </a:ln>
            <a:effectLst>
              <a:softEdge rad="88900"/>
            </a:effectLst>
          </p:spPr>
        </p:pic>
        <p:pic>
          <p:nvPicPr>
            <p:cNvPr id="25" name="Picture 24"/>
            <p:cNvPicPr>
              <a:picLocks/>
            </p:cNvPicPr>
            <p:nvPr userDrawn="1"/>
          </p:nvPicPr>
          <p:blipFill rotWithShape="1">
            <a:blip r:embed="rId6">
              <a:extLst>
                <a:ext uri="{28A0092B-C50C-407E-A947-70E740481C1C}">
                  <a14:useLocalDpi xmlns:a14="http://schemas.microsoft.com/office/drawing/2010/main" val="0"/>
                </a:ext>
              </a:extLst>
            </a:blip>
            <a:srcRect l="5909" t="3187" r="3938" b="21303"/>
            <a:stretch/>
          </p:blipFill>
          <p:spPr bwMode="auto">
            <a:xfrm>
              <a:off x="2610948" y="258075"/>
              <a:ext cx="2002536" cy="1188720"/>
            </a:xfrm>
            <a:prstGeom prst="rect">
              <a:avLst/>
            </a:prstGeom>
            <a:ln w="3175">
              <a:noFill/>
            </a:ln>
            <a:effectLst>
              <a:softEdge rad="88900"/>
            </a:effectLst>
            <a:extLst>
              <a:ext uri="{53640926-AAD7-44D8-BBD7-CCE9431645EC}">
                <a14:shadowObscured xmlns:a14="http://schemas.microsoft.com/office/drawing/2010/main"/>
              </a:ext>
            </a:extLst>
          </p:spPr>
        </p:pic>
      </p:grpSp>
      <p:pic>
        <p:nvPicPr>
          <p:cNvPr id="26" name="Picture 25"/>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274320" y="4373520"/>
            <a:ext cx="2002536" cy="1188720"/>
          </a:xfrm>
          <a:prstGeom prst="rect">
            <a:avLst/>
          </a:prstGeom>
          <a:effectLst>
            <a:softEdge rad="88900"/>
          </a:effectLst>
        </p:spPr>
      </p:pic>
      <p:sp>
        <p:nvSpPr>
          <p:cNvPr id="27" name="Rectangle 26"/>
          <p:cNvSpPr/>
          <p:nvPr userDrawn="1"/>
        </p:nvSpPr>
        <p:spPr>
          <a:xfrm>
            <a:off x="0" y="0"/>
            <a:ext cx="9144000" cy="228600"/>
          </a:xfrm>
          <a:prstGeom prst="rect">
            <a:avLst/>
          </a:prstGeom>
          <a:solidFill>
            <a:srgbClr val="98002E"/>
          </a:solidFill>
          <a:ln>
            <a:noFill/>
          </a:ln>
          <a:effectLst>
            <a:outerShdw blurRad="50800" dist="381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98002E"/>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4/28/2016</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4/28/2016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7" name="TextBox 6"/>
          <p:cNvSpPr txBox="1"/>
          <p:nvPr userDrawn="1"/>
        </p:nvSpPr>
        <p:spPr>
          <a:xfrm>
            <a:off x="8467109" y="6388929"/>
            <a:ext cx="372218" cy="276999"/>
          </a:xfrm>
          <a:prstGeom prst="rect">
            <a:avLst/>
          </a:prstGeom>
          <a:noFill/>
        </p:spPr>
        <p:txBody>
          <a:bodyPr wrap="none" rtlCol="0">
            <a:spAutoFit/>
          </a:bodyPr>
          <a:lstStyle/>
          <a:p>
            <a:fld id="{5056B801-EFDD-46F8-862C-907A67CCFA28}" type="slidenum">
              <a:rPr lang="en-US" sz="1200" smtClean="0">
                <a:solidFill>
                  <a:schemeClr val="bg1"/>
                </a:solidFill>
              </a:rPr>
              <a:pPr/>
              <a:t>‹#›</a:t>
            </a:fld>
            <a:endParaRPr lang="en-US" sz="1200"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4/28/2016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bwMode="auto">
          <a:xfrm>
            <a:off x="390525" y="392113"/>
            <a:ext cx="8362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Title</a:t>
            </a:r>
          </a:p>
        </p:txBody>
      </p:sp>
      <p:sp>
        <p:nvSpPr>
          <p:cNvPr id="1027" name="Rectangle 5"/>
          <p:cNvSpPr>
            <a:spLocks noGrp="1" noChangeArrowheads="1"/>
          </p:cNvSpPr>
          <p:nvPr>
            <p:ph type="body" idx="1"/>
          </p:nvPr>
        </p:nvSpPr>
        <p:spPr bwMode="auto">
          <a:xfrm>
            <a:off x="390525" y="1643063"/>
            <a:ext cx="836295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64" name="Rectangle 12"/>
          <p:cNvSpPr>
            <a:spLocks noChangeArrowheads="1"/>
          </p:cNvSpPr>
          <p:nvPr/>
        </p:nvSpPr>
        <p:spPr bwMode="auto">
          <a:xfrm>
            <a:off x="0" y="0"/>
            <a:ext cx="9144000" cy="136525"/>
          </a:xfrm>
          <a:prstGeom prst="rect">
            <a:avLst/>
          </a:prstGeom>
          <a:solidFill>
            <a:srgbClr val="98012E"/>
          </a:solidFill>
          <a:ln w="9525">
            <a:solidFill>
              <a:srgbClr val="98012E"/>
            </a:solidFill>
            <a:miter lim="800000"/>
            <a:headEnd/>
            <a:tailEnd/>
          </a:ln>
          <a:effectLst/>
        </p:spPr>
        <p:txBody>
          <a:bodyPr wrap="none" anchor="ctr"/>
          <a:lstStyle/>
          <a:p>
            <a:pPr algn="ctr">
              <a:defRPr/>
            </a:pPr>
            <a:endParaRPr lang="en-US" dirty="0">
              <a:solidFill>
                <a:srgbClr val="990033"/>
              </a:solidFill>
            </a:endParaRPr>
          </a:p>
        </p:txBody>
      </p:sp>
      <p:pic>
        <p:nvPicPr>
          <p:cNvPr id="9" name="Picture 8" descr="swooshPMS202forslides.emf"/>
          <p:cNvPicPr>
            <a:picLocks noChangeAspect="1"/>
          </p:cNvPicPr>
          <p:nvPr/>
        </p:nvPicPr>
        <p:blipFill>
          <a:blip r:embed="rId8" cstate="email"/>
          <a:srcRect l="400" r="590" b="6243"/>
          <a:stretch>
            <a:fillRect/>
          </a:stretch>
        </p:blipFill>
        <p:spPr>
          <a:xfrm>
            <a:off x="0" y="5981700"/>
            <a:ext cx="9144000" cy="876300"/>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701" r:id="rId1"/>
    <p:sldLayoutId id="2147483696" r:id="rId2"/>
    <p:sldLayoutId id="2147483697" r:id="rId3"/>
    <p:sldLayoutId id="2147483716" r:id="rId4"/>
    <p:sldLayoutId id="2147483718" r:id="rId5"/>
    <p:sldLayoutId id="2147483717" r:id="rId6"/>
  </p:sldLayoutIdLst>
  <p:hf hdr="0" dt="0"/>
  <p:txStyles>
    <p:titleStyle>
      <a:lvl1pPr algn="l" rtl="0" eaLnBrk="1" fontAlgn="base" hangingPunct="1">
        <a:lnSpc>
          <a:spcPct val="90000"/>
        </a:lnSpc>
        <a:spcBef>
          <a:spcPct val="0"/>
        </a:spcBef>
        <a:spcAft>
          <a:spcPct val="0"/>
        </a:spcAft>
        <a:defRPr sz="3200" b="1" kern="1800" spc="-100">
          <a:solidFill>
            <a:srgbClr val="98012E"/>
          </a:solidFill>
          <a:latin typeface="+mj-lt"/>
          <a:ea typeface="+mj-ea"/>
          <a:cs typeface="+mj-cs"/>
        </a:defRPr>
      </a:lvl1pPr>
      <a:lvl2pPr algn="l" rtl="0" eaLnBrk="1" fontAlgn="base" hangingPunct="1">
        <a:lnSpc>
          <a:spcPct val="90000"/>
        </a:lnSpc>
        <a:spcBef>
          <a:spcPct val="0"/>
        </a:spcBef>
        <a:spcAft>
          <a:spcPct val="0"/>
        </a:spcAft>
        <a:defRPr sz="3200" b="1">
          <a:solidFill>
            <a:srgbClr val="98012E"/>
          </a:solidFill>
          <a:latin typeface="Arial" charset="0"/>
        </a:defRPr>
      </a:lvl2pPr>
      <a:lvl3pPr algn="l" rtl="0" eaLnBrk="1" fontAlgn="base" hangingPunct="1">
        <a:lnSpc>
          <a:spcPct val="90000"/>
        </a:lnSpc>
        <a:spcBef>
          <a:spcPct val="0"/>
        </a:spcBef>
        <a:spcAft>
          <a:spcPct val="0"/>
        </a:spcAft>
        <a:defRPr sz="3200" b="1">
          <a:solidFill>
            <a:srgbClr val="98012E"/>
          </a:solidFill>
          <a:latin typeface="Arial" charset="0"/>
        </a:defRPr>
      </a:lvl3pPr>
      <a:lvl4pPr algn="l" rtl="0" eaLnBrk="1" fontAlgn="base" hangingPunct="1">
        <a:lnSpc>
          <a:spcPct val="90000"/>
        </a:lnSpc>
        <a:spcBef>
          <a:spcPct val="0"/>
        </a:spcBef>
        <a:spcAft>
          <a:spcPct val="0"/>
        </a:spcAft>
        <a:defRPr sz="3200" b="1">
          <a:solidFill>
            <a:srgbClr val="98012E"/>
          </a:solidFill>
          <a:latin typeface="Arial" charset="0"/>
        </a:defRPr>
      </a:lvl4pPr>
      <a:lvl5pPr algn="l" rtl="0" eaLnBrk="1" fontAlgn="base" hangingPunct="1">
        <a:lnSpc>
          <a:spcPct val="90000"/>
        </a:lnSpc>
        <a:spcBef>
          <a:spcPct val="0"/>
        </a:spcBef>
        <a:spcAft>
          <a:spcPct val="0"/>
        </a:spcAft>
        <a:defRPr sz="3200" b="1">
          <a:solidFill>
            <a:srgbClr val="98012E"/>
          </a:solidFill>
          <a:latin typeface="Arial" charset="0"/>
        </a:defRPr>
      </a:lvl5pPr>
      <a:lvl6pPr marL="457200" algn="l" rtl="0" eaLnBrk="1" fontAlgn="base" hangingPunct="1">
        <a:spcBef>
          <a:spcPct val="0"/>
        </a:spcBef>
        <a:spcAft>
          <a:spcPct val="0"/>
        </a:spcAft>
        <a:defRPr sz="3200" b="1">
          <a:solidFill>
            <a:srgbClr val="990033"/>
          </a:solidFill>
          <a:latin typeface="Arial" charset="0"/>
        </a:defRPr>
      </a:lvl6pPr>
      <a:lvl7pPr marL="914400" algn="l" rtl="0" eaLnBrk="1" fontAlgn="base" hangingPunct="1">
        <a:spcBef>
          <a:spcPct val="0"/>
        </a:spcBef>
        <a:spcAft>
          <a:spcPct val="0"/>
        </a:spcAft>
        <a:defRPr sz="3200" b="1">
          <a:solidFill>
            <a:srgbClr val="990033"/>
          </a:solidFill>
          <a:latin typeface="Arial" charset="0"/>
        </a:defRPr>
      </a:lvl7pPr>
      <a:lvl8pPr marL="1371600" algn="l" rtl="0" eaLnBrk="1" fontAlgn="base" hangingPunct="1">
        <a:spcBef>
          <a:spcPct val="0"/>
        </a:spcBef>
        <a:spcAft>
          <a:spcPct val="0"/>
        </a:spcAft>
        <a:defRPr sz="3200" b="1">
          <a:solidFill>
            <a:srgbClr val="990033"/>
          </a:solidFill>
          <a:latin typeface="Arial" charset="0"/>
        </a:defRPr>
      </a:lvl8pPr>
      <a:lvl9pPr marL="1828800" algn="l" rtl="0" eaLnBrk="1" fontAlgn="base" hangingPunct="1">
        <a:spcBef>
          <a:spcPct val="0"/>
        </a:spcBef>
        <a:spcAft>
          <a:spcPct val="0"/>
        </a:spcAft>
        <a:defRPr sz="3200" b="1">
          <a:solidFill>
            <a:srgbClr val="990033"/>
          </a:solidFill>
          <a:latin typeface="Arial" charset="0"/>
        </a:defRPr>
      </a:lvl9pPr>
    </p:titleStyle>
    <p:bodyStyle>
      <a:lvl1pPr marL="228600" indent="-228600" algn="l" rtl="0" eaLnBrk="1" fontAlgn="base" hangingPunct="1">
        <a:spcBef>
          <a:spcPct val="20000"/>
        </a:spcBef>
        <a:spcAft>
          <a:spcPct val="0"/>
        </a:spcAft>
        <a:buClr>
          <a:srgbClr val="98012E"/>
        </a:buClr>
        <a:buChar char="•"/>
        <a:defRPr sz="2400">
          <a:solidFill>
            <a:schemeClr val="tx1"/>
          </a:solidFill>
          <a:latin typeface="+mn-lt"/>
          <a:ea typeface="+mn-ea"/>
          <a:cs typeface="+mn-cs"/>
        </a:defRPr>
      </a:lvl1pPr>
      <a:lvl2pPr marL="685800" indent="-228600" algn="l" rtl="0" eaLnBrk="1" fontAlgn="base" hangingPunct="1">
        <a:spcBef>
          <a:spcPct val="20000"/>
        </a:spcBef>
        <a:spcAft>
          <a:spcPct val="0"/>
        </a:spcAft>
        <a:buClr>
          <a:srgbClr val="98012E"/>
        </a:buClr>
        <a:buFont typeface="Arial" charset="0"/>
        <a:buChar char="–"/>
        <a:defRPr>
          <a:solidFill>
            <a:schemeClr val="tx1"/>
          </a:solidFill>
          <a:latin typeface="+mn-lt"/>
        </a:defRPr>
      </a:lvl2pPr>
      <a:lvl3pPr marL="1143000" indent="-228600" algn="l" rtl="0" eaLnBrk="1" fontAlgn="base" hangingPunct="1">
        <a:spcBef>
          <a:spcPct val="20000"/>
        </a:spcBef>
        <a:spcAft>
          <a:spcPct val="0"/>
        </a:spcAft>
        <a:buClr>
          <a:srgbClr val="98012E"/>
        </a:buClr>
        <a:buChar char="•"/>
        <a:defRPr>
          <a:solidFill>
            <a:schemeClr val="tx1"/>
          </a:solidFill>
          <a:latin typeface="+mn-lt"/>
        </a:defRPr>
      </a:lvl3pPr>
      <a:lvl4pPr marL="1600200" indent="-228600" algn="l" rtl="0" eaLnBrk="1" fontAlgn="base" hangingPunct="1">
        <a:spcBef>
          <a:spcPct val="20000"/>
        </a:spcBef>
        <a:spcAft>
          <a:spcPct val="0"/>
        </a:spcAft>
        <a:buClr>
          <a:srgbClr val="98012E"/>
        </a:buClr>
        <a:buFont typeface="Arial" charset="0"/>
        <a:buChar char="–"/>
        <a:defRPr>
          <a:solidFill>
            <a:schemeClr val="tx1"/>
          </a:solidFill>
          <a:latin typeface="+mn-lt"/>
        </a:defRPr>
      </a:lvl4pPr>
      <a:lvl5pPr marL="2057400" indent="-228600" algn="l" rtl="0" eaLnBrk="1" fontAlgn="base" hangingPunct="1">
        <a:spcBef>
          <a:spcPct val="20000"/>
        </a:spcBef>
        <a:spcAft>
          <a:spcPct val="0"/>
        </a:spcAft>
        <a:buClr>
          <a:srgbClr val="98012E"/>
        </a:buClr>
        <a:buFont typeface="Arial" charset="0"/>
        <a:buChar char="−"/>
        <a:defRPr>
          <a:solidFill>
            <a:schemeClr val="tx1"/>
          </a:solidFill>
          <a:latin typeface="+mn-lt"/>
        </a:defRPr>
      </a:lvl5pPr>
      <a:lvl6pPr marL="2514600" indent="-228600" algn="l" rtl="0" eaLnBrk="1" fontAlgn="base" hangingPunct="1">
        <a:spcBef>
          <a:spcPct val="20000"/>
        </a:spcBef>
        <a:spcAft>
          <a:spcPct val="0"/>
        </a:spcAft>
        <a:buClr>
          <a:srgbClr val="990033"/>
        </a:buClr>
        <a:buFont typeface="Arial" charset="0"/>
        <a:buChar char="−"/>
        <a:defRPr>
          <a:solidFill>
            <a:schemeClr val="tx1"/>
          </a:solidFill>
          <a:latin typeface="+mn-lt"/>
        </a:defRPr>
      </a:lvl6pPr>
      <a:lvl7pPr marL="2971800" indent="-228600" algn="l" rtl="0" eaLnBrk="1" fontAlgn="base" hangingPunct="1">
        <a:spcBef>
          <a:spcPct val="20000"/>
        </a:spcBef>
        <a:spcAft>
          <a:spcPct val="0"/>
        </a:spcAft>
        <a:buClr>
          <a:srgbClr val="990033"/>
        </a:buClr>
        <a:buFont typeface="Arial" charset="0"/>
        <a:buChar char="−"/>
        <a:defRPr>
          <a:solidFill>
            <a:schemeClr val="tx1"/>
          </a:solidFill>
          <a:latin typeface="+mn-lt"/>
        </a:defRPr>
      </a:lvl7pPr>
      <a:lvl8pPr marL="3429000" indent="-228600" algn="l" rtl="0" eaLnBrk="1" fontAlgn="base" hangingPunct="1">
        <a:spcBef>
          <a:spcPct val="20000"/>
        </a:spcBef>
        <a:spcAft>
          <a:spcPct val="0"/>
        </a:spcAft>
        <a:buClr>
          <a:srgbClr val="990033"/>
        </a:buClr>
        <a:buFont typeface="Arial" charset="0"/>
        <a:buChar char="−"/>
        <a:defRPr>
          <a:solidFill>
            <a:schemeClr val="tx1"/>
          </a:solidFill>
          <a:latin typeface="+mn-lt"/>
        </a:defRPr>
      </a:lvl8pPr>
      <a:lvl9pPr marL="3886200" indent="-228600" algn="l" rtl="0" eaLnBrk="1" fontAlgn="base" hangingPunct="1">
        <a:spcBef>
          <a:spcPct val="20000"/>
        </a:spcBef>
        <a:spcAft>
          <a:spcPct val="0"/>
        </a:spcAft>
        <a:buClr>
          <a:srgbClr val="990033"/>
        </a:buClr>
        <a:buFont typeface="Arial"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eaLnBrk="1" latinLnBrk="0" hangingPunct="1"/>
            <a:fld id="{7CB97365-EBCA-4027-87D5-99FC1D4DF0BB}" type="datetimeFigureOut">
              <a:rPr lang="en-US" smtClean="0"/>
              <a:pPr eaLnBrk="1" latinLnBrk="0" hangingPunct="1"/>
              <a:t>4/28/2016</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www.dss.mil/isp/count_intell/ci_report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cert.org/insider-threat/" TargetMode="External"/><Relationship Id="rId4" Type="http://schemas.openxmlformats.org/officeDocument/2006/relationships/hyperlink" Target="http://www.fbi.gov/news/stories/story-index/cyber-crime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4"/>
          <p:cNvSpPr>
            <a:spLocks noGrp="1"/>
          </p:cNvSpPr>
          <p:nvPr>
            <p:ph type="subTitle" idx="1"/>
          </p:nvPr>
        </p:nvSpPr>
        <p:spPr>
          <a:xfrm>
            <a:off x="3646969" y="4306186"/>
            <a:ext cx="5082362" cy="1285374"/>
          </a:xfrm>
          <a:effectLst>
            <a:outerShdw blurRad="50800" dir="5400000" algn="ctr" rotWithShape="0">
              <a:srgbClr val="000000">
                <a:alpha val="43137"/>
              </a:srgbClr>
            </a:outerShdw>
          </a:effectLst>
        </p:spPr>
        <p:txBody>
          <a:bodyPr>
            <a:normAutofit lnSpcReduction="10000"/>
          </a:bodyPr>
          <a:lstStyle/>
          <a:p>
            <a:pPr marL="0" indent="0">
              <a:spcBef>
                <a:spcPct val="0"/>
              </a:spcBef>
              <a:buNone/>
            </a:pPr>
            <a:r>
              <a:rPr lang="en-US" i="1" dirty="0" smtClean="0"/>
              <a:t>Mr. Richard Barnard</a:t>
            </a:r>
            <a:endParaRPr lang="en-US" i="1" dirty="0" smtClean="0"/>
          </a:p>
          <a:p>
            <a:pPr marL="0" indent="0">
              <a:spcBef>
                <a:spcPct val="0"/>
              </a:spcBef>
              <a:buNone/>
            </a:pPr>
            <a:r>
              <a:rPr lang="en-US" i="1" dirty="0" smtClean="0"/>
              <a:t>Command </a:t>
            </a:r>
            <a:r>
              <a:rPr lang="en-US" i="1" dirty="0" smtClean="0"/>
              <a:t>Security </a:t>
            </a:r>
            <a:r>
              <a:rPr lang="en-US" i="1" dirty="0" smtClean="0"/>
              <a:t>Manager</a:t>
            </a:r>
            <a:endParaRPr lang="en-US" i="1" dirty="0" smtClean="0"/>
          </a:p>
          <a:p>
            <a:pPr marL="0" indent="0">
              <a:spcBef>
                <a:spcPct val="0"/>
              </a:spcBef>
              <a:buNone/>
            </a:pPr>
            <a:r>
              <a:rPr lang="en-US" i="1" dirty="0" smtClean="0"/>
              <a:t>MCIEAST-MCB Camp Lejeune</a:t>
            </a:r>
            <a:endParaRPr lang="en-US" i="1" dirty="0" smtClean="0"/>
          </a:p>
        </p:txBody>
      </p:sp>
      <p:sp>
        <p:nvSpPr>
          <p:cNvPr id="4" name="Title 3"/>
          <p:cNvSpPr>
            <a:spLocks noGrp="1"/>
          </p:cNvSpPr>
          <p:nvPr>
            <p:ph type="ctrTitle" idx="4294967295"/>
          </p:nvPr>
        </p:nvSpPr>
        <p:spPr>
          <a:xfrm>
            <a:off x="2743200" y="510031"/>
            <a:ext cx="6400800" cy="1470025"/>
          </a:xfrm>
        </p:spPr>
        <p:txBody>
          <a:bodyPr/>
          <a:lstStyle/>
          <a:p>
            <a:pPr>
              <a:defRPr/>
            </a:pPr>
            <a:r>
              <a:rPr lang="en-US" dirty="0" smtClean="0">
                <a:solidFill>
                  <a:srgbClr val="FFC000"/>
                </a:solidFill>
              </a:rPr>
              <a:t>Insider Threat Awareness</a:t>
            </a:r>
            <a:endParaRPr lang="en-US" dirty="0">
              <a:solidFill>
                <a:srgbClr val="FFC000"/>
              </a:solidFill>
            </a:endParaRPr>
          </a:p>
        </p:txBody>
      </p:sp>
      <p:pic>
        <p:nvPicPr>
          <p:cNvPr id="5" name="Picture 4" descr="http://upload.wikimedia.org/wikipedia/commons/thumb/d/d4/Silhouette.svg/220px-Silhouette.svg.png"/>
          <p:cNvPicPr/>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621557" y="1329069"/>
            <a:ext cx="2095500" cy="5237273"/>
          </a:xfrm>
          <a:prstGeom prst="rect">
            <a:avLst/>
          </a:prstGeom>
          <a:noFill/>
          <a:ln>
            <a:noFill/>
          </a:ln>
          <a:effectLst>
            <a:glow rad="228600">
              <a:schemeClr val="accent1">
                <a:satMod val="175000"/>
                <a:alpha val="40000"/>
              </a:schemeClr>
            </a:glow>
            <a:outerShdw sx="123000" sy="123000" kx="-800400" algn="bl" rotWithShape="0">
              <a:schemeClr val="bg1">
                <a:alpha val="60000"/>
              </a:schemeClr>
            </a:outerShdw>
            <a:softEdge rad="50800"/>
          </a:effectLst>
        </p:spPr>
      </p:pic>
      <p:sp>
        <p:nvSpPr>
          <p:cNvPr id="2" name="TextBox 1"/>
          <p:cNvSpPr txBox="1"/>
          <p:nvPr/>
        </p:nvSpPr>
        <p:spPr>
          <a:xfrm>
            <a:off x="3646968" y="2505080"/>
            <a:ext cx="4976038" cy="523220"/>
          </a:xfrm>
          <a:prstGeom prst="rect">
            <a:avLst/>
          </a:prstGeom>
          <a:noFill/>
        </p:spPr>
        <p:txBody>
          <a:bodyPr wrap="square" rtlCol="0">
            <a:spAutoFit/>
          </a:bodyPr>
          <a:lstStyle/>
          <a:p>
            <a:r>
              <a:rPr lang="en-US" sz="2800" dirty="0" smtClean="0"/>
              <a:t>Combating the ENEMY Within</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U:\Desktop\EVC\EVC Photos ok to use\CTC Service from thinkstock.com - Dave Covolo\1223986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2010" y="3306726"/>
            <a:ext cx="4241990" cy="2851404"/>
          </a:xfrm>
          <a:prstGeom prst="rect">
            <a:avLst/>
          </a:prstGeom>
          <a:noFill/>
          <a:effectLst>
            <a:glow rad="228600">
              <a:schemeClr val="bg1">
                <a:alpha val="40000"/>
              </a:schemeClr>
            </a:glow>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General Suspicious </a:t>
            </a:r>
            <a:r>
              <a:rPr lang="en-US" dirty="0" smtClean="0"/>
              <a:t>Behaviors (cont.)</a:t>
            </a:r>
            <a:endParaRPr lang="en-US" dirty="0"/>
          </a:p>
        </p:txBody>
      </p:sp>
      <p:sp>
        <p:nvSpPr>
          <p:cNvPr id="3" name="Content Placeholder 2"/>
          <p:cNvSpPr>
            <a:spLocks noGrp="1"/>
          </p:cNvSpPr>
          <p:nvPr>
            <p:ph idx="1"/>
          </p:nvPr>
        </p:nvSpPr>
        <p:spPr/>
        <p:txBody>
          <a:bodyPr/>
          <a:lstStyle/>
          <a:p>
            <a:pPr>
              <a:spcAft>
                <a:spcPts val="600"/>
              </a:spcAft>
            </a:pPr>
            <a:r>
              <a:rPr lang="en-US" sz="2200" dirty="0"/>
              <a:t>Attempts to compromise personnel with access to critical assets special treatment, favors, gifts, money or other means</a:t>
            </a:r>
          </a:p>
          <a:p>
            <a:pPr>
              <a:spcAft>
                <a:spcPts val="600"/>
              </a:spcAft>
            </a:pPr>
            <a:r>
              <a:rPr lang="en-US" sz="2200" dirty="0" smtClean="0"/>
              <a:t>Displays </a:t>
            </a:r>
            <a:r>
              <a:rPr lang="en-US" sz="2200" dirty="0"/>
              <a:t>questionable loyalty to U.S. Government or company </a:t>
            </a:r>
          </a:p>
          <a:p>
            <a:pPr>
              <a:spcAft>
                <a:spcPts val="600"/>
              </a:spcAft>
            </a:pPr>
            <a:r>
              <a:rPr lang="en-US" sz="2200" dirty="0" smtClean="0"/>
              <a:t>Behaviors </a:t>
            </a:r>
            <a:r>
              <a:rPr lang="en-US" sz="2200" dirty="0"/>
              <a:t>associated with disgruntled employees:</a:t>
            </a:r>
          </a:p>
          <a:p>
            <a:pPr lvl="1"/>
            <a:r>
              <a:rPr lang="en-US" sz="2200" dirty="0" smtClean="0"/>
              <a:t>Conflicts with supervisors and coworkers</a:t>
            </a:r>
          </a:p>
          <a:p>
            <a:pPr lvl="1"/>
            <a:r>
              <a:rPr lang="en-US" sz="2200" dirty="0" smtClean="0"/>
              <a:t>Decline in work performance</a:t>
            </a:r>
          </a:p>
          <a:p>
            <a:pPr lvl="1"/>
            <a:r>
              <a:rPr lang="en-US" sz="2200" dirty="0" smtClean="0"/>
              <a:t>Tardiness</a:t>
            </a:r>
          </a:p>
          <a:p>
            <a:pPr lvl="1"/>
            <a:r>
              <a:rPr lang="en-US" sz="2200" dirty="0" smtClean="0"/>
              <a:t>Unexplained absenteeism</a:t>
            </a:r>
            <a:endParaRPr lang="en-US" sz="2200" dirty="0"/>
          </a:p>
        </p:txBody>
      </p:sp>
    </p:spTree>
    <p:extLst>
      <p:ext uri="{BB962C8B-B14F-4D97-AF65-F5344CB8AC3E}">
        <p14:creationId xmlns:p14="http://schemas.microsoft.com/office/powerpoint/2010/main" val="19548861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078" y="392112"/>
            <a:ext cx="8344186" cy="1053915"/>
          </a:xfrm>
        </p:spPr>
        <p:txBody>
          <a:bodyPr>
            <a:normAutofit/>
          </a:bodyPr>
          <a:lstStyle/>
          <a:p>
            <a:pPr marL="0" indent="0" algn="ctr"/>
            <a:r>
              <a:rPr lang="en-US" dirty="0"/>
              <a:t>If </a:t>
            </a:r>
            <a:r>
              <a:rPr lang="en-US" dirty="0" smtClean="0"/>
              <a:t>you </a:t>
            </a:r>
            <a:r>
              <a:rPr lang="en-US" dirty="0"/>
              <a:t>suspect a potential Insider Threat </a:t>
            </a:r>
            <a:r>
              <a:rPr lang="en-US" dirty="0" smtClean="0"/>
              <a:t> You </a:t>
            </a:r>
            <a:r>
              <a:rPr lang="en-US" dirty="0"/>
              <a:t>MUST report it!</a:t>
            </a:r>
          </a:p>
        </p:txBody>
      </p:sp>
      <p:sp>
        <p:nvSpPr>
          <p:cNvPr id="3" name="Content Placeholder 2"/>
          <p:cNvSpPr>
            <a:spLocks noGrp="1"/>
          </p:cNvSpPr>
          <p:nvPr>
            <p:ph idx="1"/>
          </p:nvPr>
        </p:nvSpPr>
        <p:spPr>
          <a:xfrm>
            <a:off x="170122" y="1552352"/>
            <a:ext cx="8548576" cy="4242391"/>
          </a:xfrm>
        </p:spPr>
        <p:txBody>
          <a:bodyPr/>
          <a:lstStyle/>
          <a:p>
            <a:r>
              <a:rPr lang="en-US" dirty="0" smtClean="0"/>
              <a:t>Contact your: </a:t>
            </a:r>
          </a:p>
          <a:p>
            <a:pPr lvl="1"/>
            <a:endParaRPr lang="en-US" sz="2200" dirty="0" smtClean="0"/>
          </a:p>
          <a:p>
            <a:pPr lvl="1"/>
            <a:r>
              <a:rPr lang="en-US" sz="2200" dirty="0" smtClean="0"/>
              <a:t>MCIEAST Security Manager, Mr</a:t>
            </a:r>
            <a:r>
              <a:rPr lang="en-US" sz="2200" dirty="0" smtClean="0"/>
              <a:t>. Richard Barnard</a:t>
            </a:r>
            <a:endParaRPr lang="en-US" sz="2200" dirty="0" smtClean="0"/>
          </a:p>
          <a:p>
            <a:pPr lvl="2"/>
            <a:r>
              <a:rPr lang="en-US" sz="2000" dirty="0"/>
              <a:t>e-mail:  </a:t>
            </a:r>
            <a:r>
              <a:rPr lang="en-US" sz="2000" dirty="0" smtClean="0"/>
              <a:t>richard.barnard@usmc.mil</a:t>
            </a:r>
            <a:endParaRPr lang="en-US" sz="2000" dirty="0" smtClean="0"/>
          </a:p>
          <a:p>
            <a:pPr lvl="2">
              <a:spcAft>
                <a:spcPts val="600"/>
              </a:spcAft>
            </a:pPr>
            <a:r>
              <a:rPr lang="en-US" sz="2000" dirty="0" smtClean="0"/>
              <a:t>phone</a:t>
            </a:r>
            <a:r>
              <a:rPr lang="en-US" sz="2000" dirty="0"/>
              <a:t>:  </a:t>
            </a:r>
            <a:r>
              <a:rPr lang="en-US" sz="2000" dirty="0" smtClean="0"/>
              <a:t>910-451-3568/3563</a:t>
            </a:r>
            <a:endParaRPr lang="en-US" sz="2000" dirty="0"/>
          </a:p>
          <a:p>
            <a:pPr lvl="2">
              <a:spcAft>
                <a:spcPts val="600"/>
              </a:spcAft>
            </a:pPr>
            <a:endParaRPr lang="en-US" sz="2000" dirty="0" smtClean="0"/>
          </a:p>
        </p:txBody>
      </p:sp>
    </p:spTree>
    <p:extLst>
      <p:ext uri="{BB962C8B-B14F-4D97-AF65-F5344CB8AC3E}">
        <p14:creationId xmlns:p14="http://schemas.microsoft.com/office/powerpoint/2010/main" val="21574411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to Report</a:t>
            </a:r>
            <a:endParaRPr lang="en-US" dirty="0"/>
          </a:p>
        </p:txBody>
      </p:sp>
      <p:sp>
        <p:nvSpPr>
          <p:cNvPr id="3" name="Content Placeholder 2"/>
          <p:cNvSpPr>
            <a:spLocks noGrp="1"/>
          </p:cNvSpPr>
          <p:nvPr>
            <p:ph idx="1"/>
          </p:nvPr>
        </p:nvSpPr>
        <p:spPr/>
        <p:txBody>
          <a:bodyPr/>
          <a:lstStyle/>
          <a:p>
            <a:pPr marL="228600" lvl="1">
              <a:spcAft>
                <a:spcPts val="600"/>
              </a:spcAft>
              <a:buChar char="•"/>
            </a:pPr>
            <a:r>
              <a:rPr lang="en-US" sz="2400" dirty="0" smtClean="0"/>
              <a:t>Risks YOUR physical security, the Information Security of your organization, and the security of the United States!</a:t>
            </a:r>
          </a:p>
          <a:p>
            <a:pPr marL="228600" lvl="1">
              <a:buChar char="•"/>
            </a:pPr>
            <a:r>
              <a:rPr lang="en-US" sz="2400" dirty="0" smtClean="0"/>
              <a:t>Risks YOU:</a:t>
            </a:r>
            <a:endParaRPr lang="en-US" sz="2400" dirty="0"/>
          </a:p>
          <a:p>
            <a:pPr lvl="1"/>
            <a:r>
              <a:rPr lang="en-US" sz="2000" dirty="0" smtClean="0"/>
              <a:t>Losing </a:t>
            </a:r>
            <a:r>
              <a:rPr lang="en-US" sz="2000" dirty="0"/>
              <a:t>your security clearance</a:t>
            </a:r>
          </a:p>
          <a:p>
            <a:pPr lvl="1"/>
            <a:r>
              <a:rPr lang="en-US" sz="2000" dirty="0" smtClean="0"/>
              <a:t>Losing your employment</a:t>
            </a:r>
            <a:endParaRPr lang="en-US" sz="2000" dirty="0"/>
          </a:p>
          <a:p>
            <a:pPr lvl="1"/>
            <a:r>
              <a:rPr lang="en-US" sz="2000" dirty="0" smtClean="0"/>
              <a:t>Facing possible criminal </a:t>
            </a:r>
            <a:r>
              <a:rPr lang="en-US" sz="2000" dirty="0"/>
              <a:t>charges</a:t>
            </a:r>
          </a:p>
          <a:p>
            <a:endParaRPr lang="en-US" dirty="0"/>
          </a:p>
        </p:txBody>
      </p:sp>
      <p:pic>
        <p:nvPicPr>
          <p:cNvPr id="1026" name="Picture 2" descr="U:\Desktop\EVC\EVC Photos ok to use\CTC Service from thinkstock.com - Dave Covolo\7397977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1311" y="3455581"/>
            <a:ext cx="3810876" cy="254118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4815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445" y="934373"/>
            <a:ext cx="8344186" cy="1143000"/>
          </a:xfrm>
        </p:spPr>
        <p:txBody>
          <a:bodyPr>
            <a:normAutofit/>
          </a:bodyPr>
          <a:lstStyle/>
          <a:p>
            <a:pPr algn="ctr"/>
            <a:r>
              <a:rPr lang="en-US" dirty="0" smtClean="0"/>
              <a:t>Remember – </a:t>
            </a:r>
            <a:br>
              <a:rPr lang="en-US" dirty="0" smtClean="0"/>
            </a:br>
            <a:r>
              <a:rPr lang="en-US" dirty="0" smtClean="0"/>
              <a:t>YOU </a:t>
            </a:r>
            <a:r>
              <a:rPr lang="en-US" dirty="0"/>
              <a:t>are the First Line of </a:t>
            </a:r>
            <a:r>
              <a:rPr lang="en-US" dirty="0" smtClean="0"/>
              <a:t>Defense!</a:t>
            </a:r>
            <a:endParaRPr lang="en-US" dirty="0"/>
          </a:p>
        </p:txBody>
      </p:sp>
      <p:sp>
        <p:nvSpPr>
          <p:cNvPr id="3" name="Content Placeholder 2"/>
          <p:cNvSpPr>
            <a:spLocks noGrp="1"/>
          </p:cNvSpPr>
          <p:nvPr>
            <p:ph idx="1"/>
          </p:nvPr>
        </p:nvSpPr>
        <p:spPr/>
        <p:txBody>
          <a:bodyPr/>
          <a:lstStyle/>
          <a:p>
            <a:pPr marL="0" indent="0" algn="ctr">
              <a:lnSpc>
                <a:spcPct val="90000"/>
              </a:lnSpc>
              <a:spcBef>
                <a:spcPts val="0"/>
              </a:spcBef>
              <a:buNone/>
            </a:pPr>
            <a:endParaRPr lang="en-US" sz="3200" b="1" kern="1800" spc="-70" dirty="0" smtClean="0">
              <a:solidFill>
                <a:srgbClr val="98012E"/>
              </a:solidFill>
              <a:latin typeface="+mj-lt"/>
              <a:ea typeface="+mj-ea"/>
              <a:cs typeface="+mj-cs"/>
            </a:endParaRPr>
          </a:p>
          <a:p>
            <a:pPr marL="0" indent="0" algn="ctr">
              <a:lnSpc>
                <a:spcPct val="90000"/>
              </a:lnSpc>
              <a:spcBef>
                <a:spcPts val="0"/>
              </a:spcBef>
              <a:buNone/>
            </a:pPr>
            <a:endParaRPr lang="en-US" sz="3200" b="1" kern="1800" spc="-70" dirty="0">
              <a:solidFill>
                <a:srgbClr val="98012E"/>
              </a:solidFill>
              <a:latin typeface="+mj-lt"/>
              <a:ea typeface="+mj-ea"/>
              <a:cs typeface="+mj-cs"/>
            </a:endParaRPr>
          </a:p>
          <a:p>
            <a:pPr marL="0" indent="0" algn="ctr">
              <a:lnSpc>
                <a:spcPct val="90000"/>
              </a:lnSpc>
              <a:spcBef>
                <a:spcPts val="0"/>
              </a:spcBef>
              <a:buNone/>
            </a:pPr>
            <a:r>
              <a:rPr lang="en-US" sz="3200" b="1" kern="1800" spc="-70" dirty="0" smtClean="0">
                <a:solidFill>
                  <a:srgbClr val="98012E"/>
                </a:solidFill>
                <a:latin typeface="+mj-lt"/>
                <a:ea typeface="+mj-ea"/>
                <a:cs typeface="+mj-cs"/>
              </a:rPr>
              <a:t>If </a:t>
            </a:r>
            <a:r>
              <a:rPr lang="en-US" sz="3200" b="1" kern="1800" spc="-70" dirty="0">
                <a:solidFill>
                  <a:srgbClr val="98012E"/>
                </a:solidFill>
                <a:latin typeface="+mj-lt"/>
                <a:ea typeface="+mj-ea"/>
                <a:cs typeface="+mj-cs"/>
              </a:rPr>
              <a:t>you suspect a potential Insider </a:t>
            </a:r>
            <a:r>
              <a:rPr lang="en-US" sz="3200" b="1" kern="1800" spc="-70" dirty="0" smtClean="0">
                <a:solidFill>
                  <a:srgbClr val="98012E"/>
                </a:solidFill>
                <a:latin typeface="+mj-lt"/>
                <a:ea typeface="+mj-ea"/>
                <a:cs typeface="+mj-cs"/>
              </a:rPr>
              <a:t>Threat, </a:t>
            </a:r>
            <a:endParaRPr lang="en-US" sz="3200" b="1" kern="1800" spc="-70" dirty="0">
              <a:solidFill>
                <a:srgbClr val="98012E"/>
              </a:solidFill>
              <a:latin typeface="+mj-lt"/>
              <a:ea typeface="+mj-ea"/>
              <a:cs typeface="+mj-cs"/>
            </a:endParaRPr>
          </a:p>
          <a:p>
            <a:pPr marL="0" indent="0" algn="ctr">
              <a:lnSpc>
                <a:spcPct val="90000"/>
              </a:lnSpc>
              <a:spcBef>
                <a:spcPts val="0"/>
              </a:spcBef>
              <a:buNone/>
            </a:pPr>
            <a:r>
              <a:rPr lang="en-US" sz="3200" b="1" kern="1800" spc="-70" dirty="0">
                <a:solidFill>
                  <a:srgbClr val="98012E"/>
                </a:solidFill>
                <a:latin typeface="+mj-lt"/>
                <a:ea typeface="+mj-ea"/>
                <a:cs typeface="+mj-cs"/>
              </a:rPr>
              <a:t>You </a:t>
            </a:r>
            <a:r>
              <a:rPr lang="en-US" sz="3200" b="1" u="sng" kern="1800" spc="-70" dirty="0">
                <a:solidFill>
                  <a:srgbClr val="98012E"/>
                </a:solidFill>
                <a:latin typeface="+mj-lt"/>
                <a:ea typeface="+mj-ea"/>
                <a:cs typeface="+mj-cs"/>
              </a:rPr>
              <a:t>must</a:t>
            </a:r>
            <a:r>
              <a:rPr lang="en-US" sz="3200" b="1" kern="1800" spc="-70" dirty="0">
                <a:solidFill>
                  <a:srgbClr val="98012E"/>
                </a:solidFill>
                <a:latin typeface="+mj-lt"/>
                <a:ea typeface="+mj-ea"/>
                <a:cs typeface="+mj-cs"/>
              </a:rPr>
              <a:t> report it!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075" y="3564455"/>
            <a:ext cx="260985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3902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Occurrences of Insider Threats</a:t>
            </a:r>
            <a:endParaRPr lang="en-US" dirty="0"/>
          </a:p>
        </p:txBody>
      </p:sp>
      <p:sp>
        <p:nvSpPr>
          <p:cNvPr id="3" name="Content Placeholder 2"/>
          <p:cNvSpPr>
            <a:spLocks noGrp="1"/>
          </p:cNvSpPr>
          <p:nvPr>
            <p:ph idx="1"/>
          </p:nvPr>
        </p:nvSpPr>
        <p:spPr>
          <a:xfrm>
            <a:off x="384445" y="1611165"/>
            <a:ext cx="8344186" cy="3962400"/>
          </a:xfrm>
        </p:spPr>
        <p:txBody>
          <a:bodyPr/>
          <a:lstStyle/>
          <a:p>
            <a:r>
              <a:rPr lang="en-US" b="1" dirty="0" smtClean="0"/>
              <a:t>DSS </a:t>
            </a:r>
            <a:r>
              <a:rPr lang="en-US" b="1" dirty="0"/>
              <a:t>Counterintelligence Reports </a:t>
            </a:r>
            <a:endParaRPr lang="en-US" b="1" dirty="0" smtClean="0"/>
          </a:p>
          <a:p>
            <a:pPr lvl="1"/>
            <a:r>
              <a:rPr lang="en-US" b="1" dirty="0" smtClean="0">
                <a:hlinkClick r:id="rId3"/>
              </a:rPr>
              <a:t>http</a:t>
            </a:r>
            <a:r>
              <a:rPr lang="en-US" b="1" dirty="0">
                <a:hlinkClick r:id="rId3"/>
              </a:rPr>
              <a:t>://</a:t>
            </a:r>
            <a:r>
              <a:rPr lang="en-US" b="1" dirty="0" smtClean="0">
                <a:hlinkClick r:id="rId3"/>
              </a:rPr>
              <a:t>www.dss.mil/isp/count_intell/ci_reports.html</a:t>
            </a:r>
            <a:r>
              <a:rPr lang="en-US" b="1" dirty="0" smtClean="0"/>
              <a:t>  </a:t>
            </a:r>
            <a:endParaRPr lang="en-US" b="1" dirty="0"/>
          </a:p>
          <a:p>
            <a:pPr marL="228600" lvl="1">
              <a:buChar char="•"/>
            </a:pPr>
            <a:r>
              <a:rPr lang="en-US" sz="2400" b="1" dirty="0">
                <a:ea typeface="+mn-ea"/>
                <a:cs typeface="+mn-cs"/>
              </a:rPr>
              <a:t>DHS US CERT and FBI 	</a:t>
            </a:r>
          </a:p>
          <a:p>
            <a:pPr lvl="1"/>
            <a:r>
              <a:rPr lang="en-US" b="1" dirty="0" smtClean="0">
                <a:hlinkClick r:id="rId4"/>
              </a:rPr>
              <a:t>http</a:t>
            </a:r>
            <a:r>
              <a:rPr lang="en-US" b="1" dirty="0">
                <a:hlinkClick r:id="rId4"/>
              </a:rPr>
              <a:t>://</a:t>
            </a:r>
            <a:r>
              <a:rPr lang="en-US" b="1" dirty="0" smtClean="0">
                <a:hlinkClick r:id="rId4"/>
              </a:rPr>
              <a:t>www.fbi.gov/news/stories/story-index/cyber-crimes</a:t>
            </a:r>
            <a:r>
              <a:rPr lang="en-US" b="1" dirty="0" smtClean="0"/>
              <a:t>  </a:t>
            </a:r>
            <a:endParaRPr lang="en-US" b="1" dirty="0"/>
          </a:p>
          <a:p>
            <a:pPr lvl="1"/>
            <a:r>
              <a:rPr lang="en-US" b="1" dirty="0" smtClean="0"/>
              <a:t>https:// </a:t>
            </a:r>
            <a:r>
              <a:rPr lang="en-US" b="1" dirty="0" smtClean="0">
                <a:hlinkClick r:id="rId5"/>
              </a:rPr>
              <a:t>www.cert.org/insider-threat/</a:t>
            </a:r>
            <a:r>
              <a:rPr lang="en-US" b="1" dirty="0" smtClean="0"/>
              <a:t> </a:t>
            </a:r>
            <a:endParaRPr lang="en-US" dirty="0"/>
          </a:p>
        </p:txBody>
      </p:sp>
    </p:spTree>
    <p:extLst>
      <p:ext uri="{BB962C8B-B14F-4D97-AF65-F5344CB8AC3E}">
        <p14:creationId xmlns:p14="http://schemas.microsoft.com/office/powerpoint/2010/main" val="1996019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r>
              <a:rPr lang="en-US" dirty="0" smtClean="0"/>
              <a:t>General comments about the video… Do you believe it provided some insight into the various elements involved with the Insider Threat?</a:t>
            </a:r>
          </a:p>
          <a:p>
            <a:r>
              <a:rPr lang="en-US" dirty="0" smtClean="0"/>
              <a:t>How do you believe this person was recruited?</a:t>
            </a:r>
          </a:p>
          <a:p>
            <a:r>
              <a:rPr lang="en-US" dirty="0" smtClean="0"/>
              <a:t>What were some of the suspicious behaviors observed by the co-workers that indicated something wasn’t right?</a:t>
            </a:r>
          </a:p>
          <a:p>
            <a:r>
              <a:rPr lang="en-US" dirty="0" smtClean="0"/>
              <a:t>Could something like this happen to By Light?  How/Why?</a:t>
            </a:r>
          </a:p>
          <a:p>
            <a:r>
              <a:rPr lang="en-US" dirty="0" smtClean="0"/>
              <a:t>What do you believe was the end result for the other team members?</a:t>
            </a:r>
            <a:endParaRPr lang="en-US" dirty="0"/>
          </a:p>
        </p:txBody>
      </p:sp>
    </p:spTree>
    <p:extLst>
      <p:ext uri="{BB962C8B-B14F-4D97-AF65-F5344CB8AC3E}">
        <p14:creationId xmlns:p14="http://schemas.microsoft.com/office/powerpoint/2010/main" val="1805976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scene3d>
              <a:camera prst="orthographicFront"/>
              <a:lightRig rig="soft" dir="t">
                <a:rot lat="0" lon="0" rev="16800000"/>
              </a:lightRig>
            </a:scene3d>
            <a:sp3d prstMaterial="softEdge">
              <a:bevelT w="38100" h="38100"/>
            </a:sp3d>
          </a:bodyPr>
          <a:lstStyle/>
          <a:p>
            <a:pPr algn="l" fontAlgn="base">
              <a:lnSpc>
                <a:spcPct val="90000"/>
              </a:lnSpc>
              <a:spcBef>
                <a:spcPts val="0"/>
              </a:spcBef>
              <a:spcAft>
                <a:spcPct val="0"/>
              </a:spcAft>
              <a:defRPr/>
            </a:pPr>
            <a:r>
              <a:rPr lang="en-US" sz="3200" kern="1800" spc="-70" dirty="0">
                <a:solidFill>
                  <a:srgbClr val="98012E"/>
                </a:solidFill>
                <a:effectLst/>
              </a:rPr>
              <a:t>Insider Threat Awareness</a:t>
            </a:r>
          </a:p>
        </p:txBody>
      </p:sp>
      <p:sp>
        <p:nvSpPr>
          <p:cNvPr id="4099" name="Content Placeholder 2"/>
          <p:cNvSpPr>
            <a:spLocks noGrp="1"/>
          </p:cNvSpPr>
          <p:nvPr>
            <p:ph idx="1"/>
          </p:nvPr>
        </p:nvSpPr>
        <p:spPr>
          <a:xfrm>
            <a:off x="384656" y="2541180"/>
            <a:ext cx="8343900" cy="3702235"/>
          </a:xfrm>
        </p:spPr>
        <p:txBody>
          <a:bodyPr/>
          <a:lstStyle/>
          <a:p>
            <a:pPr>
              <a:spcAft>
                <a:spcPts val="600"/>
              </a:spcAft>
            </a:pPr>
            <a:r>
              <a:rPr lang="en-US" dirty="0" smtClean="0"/>
              <a:t>What is an Insider Threat?</a:t>
            </a:r>
          </a:p>
          <a:p>
            <a:pPr>
              <a:spcAft>
                <a:spcPts val="600"/>
              </a:spcAft>
            </a:pPr>
            <a:r>
              <a:rPr lang="en-US" dirty="0" smtClean="0"/>
              <a:t>Indicators of Insider Threat </a:t>
            </a:r>
          </a:p>
          <a:p>
            <a:pPr>
              <a:spcAft>
                <a:spcPts val="600"/>
              </a:spcAft>
            </a:pPr>
            <a:r>
              <a:rPr lang="en-US" dirty="0" smtClean="0"/>
              <a:t>General Suspicious Behaviors</a:t>
            </a:r>
          </a:p>
          <a:p>
            <a:pPr>
              <a:spcAft>
                <a:spcPts val="600"/>
              </a:spcAft>
            </a:pPr>
            <a:r>
              <a:rPr lang="en-US" dirty="0" smtClean="0"/>
              <a:t>Reporting Potential Insider Threats</a:t>
            </a:r>
          </a:p>
          <a:p>
            <a:pPr>
              <a:spcAft>
                <a:spcPts val="600"/>
              </a:spcAft>
            </a:pPr>
            <a:r>
              <a:rPr lang="en-US" dirty="0" smtClean="0"/>
              <a:t>Self-Graded Examination</a:t>
            </a:r>
          </a:p>
        </p:txBody>
      </p:sp>
      <p:pic>
        <p:nvPicPr>
          <p:cNvPr id="4" name="Picture 18" descr="untitled"/>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56221" y="1707484"/>
            <a:ext cx="3545519" cy="285583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Insider Threat?</a:t>
            </a:r>
          </a:p>
        </p:txBody>
      </p:sp>
      <p:sp>
        <p:nvSpPr>
          <p:cNvPr id="4099" name="Content Placeholder 2"/>
          <p:cNvSpPr>
            <a:spLocks noGrp="1"/>
          </p:cNvSpPr>
          <p:nvPr>
            <p:ph idx="1"/>
          </p:nvPr>
        </p:nvSpPr>
        <p:spPr/>
        <p:txBody>
          <a:bodyPr/>
          <a:lstStyle/>
          <a:p>
            <a:pPr>
              <a:spcAft>
                <a:spcPts val="1200"/>
              </a:spcAft>
            </a:pPr>
            <a:r>
              <a:rPr lang="en-US" dirty="0" smtClean="0"/>
              <a:t>A person using his or her authorized access, wittingly or unwittingly, to do harm to the national security and industry.</a:t>
            </a:r>
          </a:p>
          <a:p>
            <a:pPr marL="0" indent="0">
              <a:spcAft>
                <a:spcPts val="600"/>
              </a:spcAft>
              <a:buNone/>
            </a:pPr>
            <a:r>
              <a:rPr lang="en-US" b="1" dirty="0" smtClean="0"/>
              <a:t>Insider Threats also include:</a:t>
            </a:r>
          </a:p>
          <a:p>
            <a:pPr>
              <a:spcAft>
                <a:spcPts val="600"/>
              </a:spcAft>
            </a:pPr>
            <a:r>
              <a:rPr lang="en-US" dirty="0" smtClean="0"/>
              <a:t>Criminal </a:t>
            </a:r>
            <a:r>
              <a:rPr lang="en-US" dirty="0"/>
              <a:t>activity – </a:t>
            </a:r>
            <a:r>
              <a:rPr lang="en-US" dirty="0" smtClean="0"/>
              <a:t>including theft and fraud</a:t>
            </a:r>
          </a:p>
          <a:p>
            <a:pPr>
              <a:spcAft>
                <a:spcPts val="600"/>
              </a:spcAft>
            </a:pPr>
            <a:r>
              <a:rPr lang="en-US" dirty="0" smtClean="0"/>
              <a:t>Safety – including active shooter incidents</a:t>
            </a:r>
          </a:p>
          <a:p>
            <a:pPr>
              <a:spcAft>
                <a:spcPts val="600"/>
              </a:spcAft>
            </a:pPr>
            <a:r>
              <a:rPr lang="en-US" dirty="0" smtClean="0"/>
              <a:t>Financial harm to industry – stealing unclassified, but sensitive or proprietary information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Insider Threats:</a:t>
            </a:r>
            <a:endParaRPr lang="en-US" dirty="0"/>
          </a:p>
        </p:txBody>
      </p:sp>
      <p:sp>
        <p:nvSpPr>
          <p:cNvPr id="3" name="Content Placeholder 2"/>
          <p:cNvSpPr>
            <a:spLocks noGrp="1"/>
          </p:cNvSpPr>
          <p:nvPr>
            <p:ph idx="1"/>
          </p:nvPr>
        </p:nvSpPr>
        <p:spPr/>
        <p:txBody>
          <a:bodyPr/>
          <a:lstStyle/>
          <a:p>
            <a:pPr>
              <a:spcAft>
                <a:spcPts val="600"/>
              </a:spcAft>
            </a:pPr>
            <a:r>
              <a:rPr lang="en-US" dirty="0" smtClean="0"/>
              <a:t>Loss/compromise of classified, export controlled, or proprietary information</a:t>
            </a:r>
          </a:p>
          <a:p>
            <a:pPr>
              <a:spcAft>
                <a:spcPts val="600"/>
              </a:spcAft>
            </a:pPr>
            <a:r>
              <a:rPr lang="en-US" dirty="0" smtClean="0"/>
              <a:t>Weapons systems cloned, destroyed, or countered</a:t>
            </a:r>
          </a:p>
          <a:p>
            <a:pPr>
              <a:spcAft>
                <a:spcPts val="600"/>
              </a:spcAft>
            </a:pPr>
            <a:r>
              <a:rPr lang="en-US" dirty="0" smtClean="0"/>
              <a:t>Loss of technological superiority</a:t>
            </a:r>
          </a:p>
          <a:p>
            <a:pPr>
              <a:spcAft>
                <a:spcPts val="600"/>
              </a:spcAft>
            </a:pPr>
            <a:r>
              <a:rPr lang="en-US" dirty="0" smtClean="0"/>
              <a:t>Economic loss</a:t>
            </a:r>
          </a:p>
          <a:p>
            <a:pPr>
              <a:spcAft>
                <a:spcPts val="600"/>
              </a:spcAft>
            </a:pPr>
            <a:r>
              <a:rPr lang="en-US" dirty="0" smtClean="0"/>
              <a:t>Loss of life</a:t>
            </a:r>
            <a:endParaRPr lang="en-US" dirty="0"/>
          </a:p>
        </p:txBody>
      </p:sp>
      <p:pic>
        <p:nvPicPr>
          <p:cNvPr id="4"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8975" y="3478287"/>
            <a:ext cx="2192338"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0840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Line of Defense – YOU!         </a:t>
            </a:r>
            <a:endParaRPr lang="en-US" dirty="0"/>
          </a:p>
        </p:txBody>
      </p:sp>
      <p:sp>
        <p:nvSpPr>
          <p:cNvPr id="3" name="Content Placeholder 2"/>
          <p:cNvSpPr>
            <a:spLocks noGrp="1"/>
          </p:cNvSpPr>
          <p:nvPr>
            <p:ph idx="1"/>
          </p:nvPr>
        </p:nvSpPr>
        <p:spPr/>
        <p:txBody>
          <a:bodyPr/>
          <a:lstStyle/>
          <a:p>
            <a:pPr marL="0" indent="0">
              <a:spcAft>
                <a:spcPts val="600"/>
              </a:spcAft>
              <a:buNone/>
            </a:pPr>
            <a:r>
              <a:rPr lang="en-US" b="1" dirty="0" smtClean="0"/>
              <a:t>Recognizing and </a:t>
            </a:r>
            <a:r>
              <a:rPr lang="en-US" b="1" dirty="0"/>
              <a:t>Reporting </a:t>
            </a:r>
            <a:r>
              <a:rPr lang="en-US" b="1" dirty="0" smtClean="0"/>
              <a:t>Potential </a:t>
            </a:r>
            <a:r>
              <a:rPr lang="en-US" b="1" dirty="0"/>
              <a:t>Insider </a:t>
            </a:r>
            <a:r>
              <a:rPr lang="en-US" b="1" dirty="0" smtClean="0"/>
              <a:t>Threats:</a:t>
            </a:r>
          </a:p>
          <a:p>
            <a:pPr marL="228600" lvl="1">
              <a:spcAft>
                <a:spcPts val="600"/>
              </a:spcAft>
              <a:buChar char="•"/>
            </a:pPr>
            <a:r>
              <a:rPr lang="en-US" sz="2200" dirty="0" smtClean="0">
                <a:ea typeface="+mn-ea"/>
                <a:cs typeface="+mn-cs"/>
              </a:rPr>
              <a:t>Recruitment</a:t>
            </a:r>
            <a:endParaRPr lang="en-US" sz="2200" dirty="0">
              <a:ea typeface="+mn-ea"/>
              <a:cs typeface="+mn-cs"/>
            </a:endParaRPr>
          </a:p>
          <a:p>
            <a:pPr marL="228600" lvl="1">
              <a:spcAft>
                <a:spcPts val="600"/>
              </a:spcAft>
              <a:buChar char="•"/>
            </a:pPr>
            <a:r>
              <a:rPr lang="en-US" sz="2200" dirty="0">
                <a:ea typeface="+mn-ea"/>
                <a:cs typeface="+mn-cs"/>
              </a:rPr>
              <a:t>Information Collection</a:t>
            </a:r>
          </a:p>
          <a:p>
            <a:pPr marL="228600" lvl="1">
              <a:spcAft>
                <a:spcPts val="600"/>
              </a:spcAft>
              <a:buChar char="•"/>
            </a:pPr>
            <a:r>
              <a:rPr lang="en-US" sz="2200" dirty="0">
                <a:ea typeface="+mn-ea"/>
                <a:cs typeface="+mn-cs"/>
              </a:rPr>
              <a:t>Information Transmittal </a:t>
            </a:r>
          </a:p>
          <a:p>
            <a:pPr marL="228600" lvl="1">
              <a:spcAft>
                <a:spcPts val="600"/>
              </a:spcAft>
              <a:buChar char="•"/>
            </a:pPr>
            <a:r>
              <a:rPr lang="en-US" sz="2200" dirty="0">
                <a:ea typeface="+mn-ea"/>
                <a:cs typeface="+mn-cs"/>
              </a:rPr>
              <a:t>General Suspicious Behaviors</a:t>
            </a:r>
          </a:p>
          <a:p>
            <a:pPr lvl="1"/>
            <a:endParaRPr lang="en-US" dirty="0"/>
          </a:p>
          <a:p>
            <a:endParaRPr lang="en-US" dirty="0"/>
          </a:p>
        </p:txBody>
      </p:sp>
      <p:pic>
        <p:nvPicPr>
          <p:cNvPr id="5" name="Picture 4" descr="http://ts1.mm.bing.net/th?&amp;id=HN.608052968633664817&amp;w=300&amp;h=300&amp;c=0&amp;pid=1.9&amp;rs=0&amp;p=0"/>
          <p:cNvPicPr/>
          <p:nvPr/>
        </p:nvPicPr>
        <p:blipFill>
          <a:blip r:embed="rId4">
            <a:extLst>
              <a:ext uri="{28A0092B-C50C-407E-A947-70E740481C1C}">
                <a14:useLocalDpi xmlns:a14="http://schemas.microsoft.com/office/drawing/2010/main" val="0"/>
              </a:ext>
            </a:extLst>
          </a:blip>
          <a:srcRect/>
          <a:stretch>
            <a:fillRect/>
          </a:stretch>
        </p:blipFill>
        <p:spPr bwMode="auto">
          <a:xfrm>
            <a:off x="5317541" y="2788011"/>
            <a:ext cx="2783205" cy="2855595"/>
          </a:xfrm>
          <a:prstGeom prst="rect">
            <a:avLst/>
          </a:prstGeom>
          <a:noFill/>
          <a:ln>
            <a:noFill/>
          </a:ln>
        </p:spPr>
      </p:pic>
      <p:pic>
        <p:nvPicPr>
          <p:cNvPr id="6" name="Picture 5" descr="Uncle Sam Pointing clip art"/>
          <p:cNvPicPr/>
          <p:nvPr/>
        </p:nvPicPr>
        <p:blipFill>
          <a:blip r:embed="rId5">
            <a:extLst>
              <a:ext uri="{28A0092B-C50C-407E-A947-70E740481C1C}">
                <a14:useLocalDpi xmlns:a14="http://schemas.microsoft.com/office/drawing/2010/main" val="0"/>
              </a:ext>
            </a:extLst>
          </a:blip>
          <a:srcRect/>
          <a:stretch>
            <a:fillRect/>
          </a:stretch>
        </p:blipFill>
        <p:spPr bwMode="auto">
          <a:xfrm>
            <a:off x="5007935" y="2296632"/>
            <a:ext cx="3498112" cy="3838353"/>
          </a:xfrm>
          <a:prstGeom prst="rect">
            <a:avLst/>
          </a:prstGeom>
          <a:noFill/>
          <a:ln>
            <a:noFill/>
          </a:ln>
        </p:spPr>
      </p:pic>
    </p:spTree>
    <p:extLst>
      <p:ext uri="{BB962C8B-B14F-4D97-AF65-F5344CB8AC3E}">
        <p14:creationId xmlns:p14="http://schemas.microsoft.com/office/powerpoint/2010/main" val="17101850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078" y="392113"/>
            <a:ext cx="8344186" cy="851896"/>
          </a:xfrm>
        </p:spPr>
        <p:txBody>
          <a:bodyPr/>
          <a:lstStyle/>
          <a:p>
            <a:r>
              <a:rPr lang="en-US" dirty="0"/>
              <a:t>Insider Threat </a:t>
            </a:r>
            <a:r>
              <a:rPr lang="en-US" dirty="0" smtClean="0"/>
              <a:t>Indicators</a:t>
            </a:r>
            <a:endParaRPr lang="en-US" dirty="0"/>
          </a:p>
        </p:txBody>
      </p:sp>
      <p:sp>
        <p:nvSpPr>
          <p:cNvPr id="3" name="Content Placeholder 2"/>
          <p:cNvSpPr>
            <a:spLocks noGrp="1"/>
          </p:cNvSpPr>
          <p:nvPr>
            <p:ph idx="1"/>
          </p:nvPr>
        </p:nvSpPr>
        <p:spPr>
          <a:xfrm>
            <a:off x="395078" y="1254642"/>
            <a:ext cx="8344186" cy="4625163"/>
          </a:xfrm>
        </p:spPr>
        <p:txBody>
          <a:bodyPr/>
          <a:lstStyle/>
          <a:p>
            <a:pPr marL="0" indent="0">
              <a:buNone/>
            </a:pPr>
            <a:r>
              <a:rPr lang="en-US" b="1" dirty="0" smtClean="0"/>
              <a:t>Recruitment</a:t>
            </a:r>
          </a:p>
          <a:p>
            <a:pPr>
              <a:spcAft>
                <a:spcPts val="600"/>
              </a:spcAft>
            </a:pPr>
            <a:r>
              <a:rPr lang="en-US" sz="2200" dirty="0" smtClean="0"/>
              <a:t>Unreported request for critical assets outside official channels</a:t>
            </a:r>
          </a:p>
          <a:p>
            <a:pPr>
              <a:spcAft>
                <a:spcPts val="600"/>
              </a:spcAft>
            </a:pPr>
            <a:r>
              <a:rPr lang="en-US" sz="2200" dirty="0" smtClean="0"/>
              <a:t>Unreported or frequent foreign travel</a:t>
            </a:r>
          </a:p>
          <a:p>
            <a:pPr>
              <a:spcAft>
                <a:spcPts val="600"/>
              </a:spcAft>
            </a:pPr>
            <a:r>
              <a:rPr lang="en-US" sz="2200" dirty="0" smtClean="0"/>
              <a:t>Suspicious foreign contacts</a:t>
            </a:r>
          </a:p>
          <a:p>
            <a:pPr>
              <a:spcAft>
                <a:spcPts val="600"/>
              </a:spcAft>
            </a:pPr>
            <a:r>
              <a:rPr lang="en-US" sz="2200" dirty="0" smtClean="0"/>
              <a:t>Contact with individuals known or suspected to be associated with foreign intelligence, security, or terrorism</a:t>
            </a:r>
          </a:p>
          <a:p>
            <a:pPr>
              <a:spcAft>
                <a:spcPts val="600"/>
              </a:spcAft>
            </a:pPr>
            <a:r>
              <a:rPr lang="en-US" sz="2200" dirty="0" smtClean="0"/>
              <a:t>Unreported offers of financial assistance, gifts, or favors by foreign national or stranger  </a:t>
            </a:r>
          </a:p>
          <a:p>
            <a:pPr>
              <a:spcAft>
                <a:spcPts val="600"/>
              </a:spcAft>
            </a:pPr>
            <a:r>
              <a:rPr lang="en-US" sz="2200" dirty="0" smtClean="0"/>
              <a:t>Suspected recruitment of employee by foreign or domestic competitive companies</a:t>
            </a:r>
          </a:p>
          <a:p>
            <a:endParaRPr lang="en-US" dirty="0"/>
          </a:p>
        </p:txBody>
      </p:sp>
    </p:spTree>
    <p:extLst>
      <p:ext uri="{BB962C8B-B14F-4D97-AF65-F5344CB8AC3E}">
        <p14:creationId xmlns:p14="http://schemas.microsoft.com/office/powerpoint/2010/main" val="32059162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651" y="223285"/>
            <a:ext cx="8344186" cy="637952"/>
          </a:xfrm>
        </p:spPr>
        <p:txBody>
          <a:bodyPr>
            <a:normAutofit/>
          </a:bodyPr>
          <a:lstStyle/>
          <a:p>
            <a:r>
              <a:rPr lang="en-US" dirty="0"/>
              <a:t>Insider Threat </a:t>
            </a:r>
            <a:r>
              <a:rPr lang="en-US" dirty="0" smtClean="0"/>
              <a:t>Indicators (cont.)</a:t>
            </a:r>
            <a:endParaRPr lang="en-US" dirty="0"/>
          </a:p>
        </p:txBody>
      </p:sp>
      <p:sp>
        <p:nvSpPr>
          <p:cNvPr id="3" name="Content Placeholder 2"/>
          <p:cNvSpPr>
            <a:spLocks noGrp="1"/>
          </p:cNvSpPr>
          <p:nvPr>
            <p:ph idx="1"/>
          </p:nvPr>
        </p:nvSpPr>
        <p:spPr>
          <a:xfrm>
            <a:off x="193058" y="903766"/>
            <a:ext cx="8865881" cy="5071731"/>
          </a:xfrm>
        </p:spPr>
        <p:txBody>
          <a:bodyPr>
            <a:normAutofit/>
          </a:bodyPr>
          <a:lstStyle/>
          <a:p>
            <a:pPr marL="0" indent="0">
              <a:buNone/>
            </a:pPr>
            <a:r>
              <a:rPr lang="en-US" b="1" dirty="0" smtClean="0"/>
              <a:t>Information Collection</a:t>
            </a:r>
          </a:p>
          <a:p>
            <a:r>
              <a:rPr lang="en-US" sz="2200" dirty="0" smtClean="0"/>
              <a:t>Using unclassified medium to transmit classified materials</a:t>
            </a:r>
          </a:p>
          <a:p>
            <a:r>
              <a:rPr lang="en-US" sz="2200" dirty="0" smtClean="0"/>
              <a:t>Discussing classified materials on a non-secure telephone </a:t>
            </a:r>
          </a:p>
          <a:p>
            <a:r>
              <a:rPr lang="en-US" sz="2200" dirty="0" smtClean="0"/>
              <a:t>Removing classification markings from documents</a:t>
            </a:r>
          </a:p>
          <a:p>
            <a:r>
              <a:rPr lang="en-US" sz="2200" dirty="0" smtClean="0"/>
              <a:t>Unauthorized downloading or copying of files </a:t>
            </a:r>
          </a:p>
          <a:p>
            <a:r>
              <a:rPr lang="en-US" sz="2200" dirty="0" smtClean="0"/>
              <a:t>Keeping </a:t>
            </a:r>
            <a:r>
              <a:rPr lang="en-US" sz="2200" dirty="0"/>
              <a:t>classified</a:t>
            </a:r>
            <a:r>
              <a:rPr lang="en-US" sz="2200" dirty="0" smtClean="0"/>
              <a:t> materials/critical assets in unauthorized locations</a:t>
            </a:r>
          </a:p>
          <a:p>
            <a:r>
              <a:rPr lang="en-US" sz="2200" dirty="0" smtClean="0"/>
              <a:t>Attempting to or accessing sensitive information, critical assets, or information systems when not required or without authorization </a:t>
            </a:r>
          </a:p>
          <a:p>
            <a:r>
              <a:rPr lang="en-US" sz="2200" dirty="0" smtClean="0"/>
              <a:t>Asking others to obtain critical assets to which the requestor does not have authorized access</a:t>
            </a:r>
            <a:endParaRPr lang="en-US" sz="2200" dirty="0"/>
          </a:p>
          <a:p>
            <a:r>
              <a:rPr lang="en-US" sz="2200" dirty="0" smtClean="0"/>
              <a:t>Operating unauthorized cameras, recording devices, computers, or modems where critical assets are stored/discussed/processed</a:t>
            </a:r>
            <a:endParaRPr lang="en-US" sz="2200" dirty="0"/>
          </a:p>
        </p:txBody>
      </p:sp>
    </p:spTree>
    <p:extLst>
      <p:ext uri="{BB962C8B-B14F-4D97-AF65-F5344CB8AC3E}">
        <p14:creationId xmlns:p14="http://schemas.microsoft.com/office/powerpoint/2010/main" val="1872266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078" y="392113"/>
            <a:ext cx="8344186" cy="905059"/>
          </a:xfrm>
        </p:spPr>
        <p:txBody>
          <a:bodyPr>
            <a:normAutofit/>
          </a:bodyPr>
          <a:lstStyle/>
          <a:p>
            <a:r>
              <a:rPr lang="en-US" dirty="0"/>
              <a:t>Insider Threat Indicators (cont.)</a:t>
            </a:r>
          </a:p>
        </p:txBody>
      </p:sp>
      <p:sp>
        <p:nvSpPr>
          <p:cNvPr id="3" name="Content Placeholder 2"/>
          <p:cNvSpPr>
            <a:spLocks noGrp="1"/>
          </p:cNvSpPr>
          <p:nvPr>
            <p:ph idx="1"/>
          </p:nvPr>
        </p:nvSpPr>
        <p:spPr>
          <a:xfrm>
            <a:off x="384446" y="1207128"/>
            <a:ext cx="8344186" cy="4289904"/>
          </a:xfrm>
        </p:spPr>
        <p:txBody>
          <a:bodyPr>
            <a:normAutofit fontScale="92500"/>
          </a:bodyPr>
          <a:lstStyle/>
          <a:p>
            <a:pPr marL="0" indent="0">
              <a:buNone/>
            </a:pPr>
            <a:r>
              <a:rPr lang="en-US" b="1" dirty="0"/>
              <a:t>Information </a:t>
            </a:r>
            <a:r>
              <a:rPr lang="en-US" b="1" dirty="0" smtClean="0"/>
              <a:t>Transmittal</a:t>
            </a:r>
            <a:endParaRPr lang="en-US" b="1" dirty="0"/>
          </a:p>
          <a:p>
            <a:pPr>
              <a:spcAft>
                <a:spcPts val="600"/>
              </a:spcAft>
            </a:pPr>
            <a:r>
              <a:rPr lang="en-US" sz="2200" dirty="0" smtClean="0"/>
              <a:t>Removing critical assets from the work area without authorization</a:t>
            </a:r>
          </a:p>
          <a:p>
            <a:pPr>
              <a:spcAft>
                <a:spcPts val="600"/>
              </a:spcAft>
            </a:pPr>
            <a:r>
              <a:rPr lang="en-US" sz="2200" dirty="0" smtClean="0"/>
              <a:t>Extensively reproducing/transmitting critical asset-related information beyond job requirements</a:t>
            </a:r>
          </a:p>
          <a:p>
            <a:pPr>
              <a:spcAft>
                <a:spcPts val="600"/>
              </a:spcAft>
            </a:pPr>
            <a:r>
              <a:rPr lang="en-US" sz="2200" dirty="0" smtClean="0"/>
              <a:t>Discussing </a:t>
            </a:r>
            <a:r>
              <a:rPr lang="en-US" sz="2200" dirty="0"/>
              <a:t>critical asset-related </a:t>
            </a:r>
            <a:r>
              <a:rPr lang="en-US" sz="2200" dirty="0" smtClean="0"/>
              <a:t>information in public or on a non-secure telephone</a:t>
            </a:r>
          </a:p>
          <a:p>
            <a:pPr>
              <a:spcAft>
                <a:spcPts val="600"/>
              </a:spcAft>
            </a:pPr>
            <a:r>
              <a:rPr lang="en-US" sz="2200" dirty="0" smtClean="0"/>
              <a:t>Using an unauthorized fax or computer to transmit classified information</a:t>
            </a:r>
          </a:p>
          <a:p>
            <a:pPr>
              <a:spcAft>
                <a:spcPts val="600"/>
              </a:spcAft>
            </a:pPr>
            <a:r>
              <a:rPr lang="en-US" sz="2200" dirty="0" smtClean="0"/>
              <a:t>Attempting to conceal foreign travel – business or personal</a:t>
            </a:r>
          </a:p>
          <a:p>
            <a:pPr>
              <a:spcAft>
                <a:spcPts val="600"/>
              </a:spcAft>
            </a:pPr>
            <a:r>
              <a:rPr lang="en-US" sz="2200" dirty="0" smtClean="0"/>
              <a:t>Improperly removing classification markings from documents</a:t>
            </a:r>
          </a:p>
          <a:p>
            <a:endParaRPr lang="en-US" dirty="0" smtClean="0"/>
          </a:p>
          <a:p>
            <a:endParaRPr lang="en-US" dirty="0"/>
          </a:p>
        </p:txBody>
      </p:sp>
    </p:spTree>
    <p:extLst>
      <p:ext uri="{BB962C8B-B14F-4D97-AF65-F5344CB8AC3E}">
        <p14:creationId xmlns:p14="http://schemas.microsoft.com/office/powerpoint/2010/main" val="15361818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078" y="392113"/>
            <a:ext cx="8344186" cy="788101"/>
          </a:xfrm>
        </p:spPr>
        <p:txBody>
          <a:bodyPr/>
          <a:lstStyle/>
          <a:p>
            <a:r>
              <a:rPr lang="en-US" dirty="0" smtClean="0"/>
              <a:t>General Suspicious Behaviors</a:t>
            </a:r>
            <a:endParaRPr lang="en-US" dirty="0"/>
          </a:p>
        </p:txBody>
      </p:sp>
      <p:sp>
        <p:nvSpPr>
          <p:cNvPr id="3" name="Content Placeholder 2"/>
          <p:cNvSpPr>
            <a:spLocks noGrp="1"/>
          </p:cNvSpPr>
          <p:nvPr>
            <p:ph idx="1"/>
          </p:nvPr>
        </p:nvSpPr>
        <p:spPr>
          <a:xfrm>
            <a:off x="255182" y="1414130"/>
            <a:ext cx="8644269" cy="4348718"/>
          </a:xfrm>
        </p:spPr>
        <p:txBody>
          <a:bodyPr/>
          <a:lstStyle/>
          <a:p>
            <a:pPr>
              <a:spcAft>
                <a:spcPts val="600"/>
              </a:spcAft>
            </a:pPr>
            <a:r>
              <a:rPr lang="en-US" sz="2200" dirty="0" smtClean="0"/>
              <a:t>Attempts to expand access to critical assets by repeatedly volunteering for duties beyond normal job responsibilities</a:t>
            </a:r>
          </a:p>
          <a:p>
            <a:pPr>
              <a:spcAft>
                <a:spcPts val="600"/>
              </a:spcAft>
            </a:pPr>
            <a:r>
              <a:rPr lang="en-US" sz="2200" dirty="0" smtClean="0"/>
              <a:t>Performs </a:t>
            </a:r>
            <a:r>
              <a:rPr lang="en-US" sz="2200" dirty="0"/>
              <a:t>repeated or unrequired work outside of normal hours, especially unaccompanied </a:t>
            </a:r>
          </a:p>
          <a:p>
            <a:pPr>
              <a:spcAft>
                <a:spcPts val="600"/>
              </a:spcAft>
            </a:pPr>
            <a:r>
              <a:rPr lang="en-US" sz="2200" dirty="0"/>
              <a:t>Repeated security violations</a:t>
            </a:r>
          </a:p>
          <a:p>
            <a:pPr>
              <a:spcAft>
                <a:spcPts val="600"/>
              </a:spcAft>
            </a:pPr>
            <a:r>
              <a:rPr lang="en-US" sz="2200" dirty="0" smtClean="0"/>
              <a:t>Engagement in </a:t>
            </a:r>
            <a:r>
              <a:rPr lang="en-US" sz="2200" dirty="0"/>
              <a:t>illegal activity or requesting others to do so</a:t>
            </a:r>
          </a:p>
          <a:p>
            <a:pPr>
              <a:spcAft>
                <a:spcPts val="600"/>
              </a:spcAft>
            </a:pPr>
            <a:r>
              <a:rPr lang="en-US" sz="2200" dirty="0"/>
              <a:t>Unexplained or undue affluence explained by inheritance, luck in gambling, or some </a:t>
            </a:r>
            <a:r>
              <a:rPr lang="en-US" sz="2200" dirty="0" smtClean="0"/>
              <a:t>business </a:t>
            </a:r>
            <a:r>
              <a:rPr lang="en-US" sz="2200" dirty="0"/>
              <a:t>venture</a:t>
            </a:r>
          </a:p>
          <a:p>
            <a:pPr>
              <a:spcAft>
                <a:spcPts val="600"/>
              </a:spcAft>
            </a:pPr>
            <a:r>
              <a:rPr lang="en-US" sz="2200" dirty="0"/>
              <a:t>Sudden reversal of financial situation or repayment of large debts</a:t>
            </a:r>
          </a:p>
          <a:p>
            <a:pPr>
              <a:spcAft>
                <a:spcPts val="600"/>
              </a:spcAft>
            </a:pPr>
            <a:endParaRPr lang="en-US" sz="2200" dirty="0"/>
          </a:p>
        </p:txBody>
      </p:sp>
    </p:spTree>
    <p:extLst>
      <p:ext uri="{BB962C8B-B14F-4D97-AF65-F5344CB8AC3E}">
        <p14:creationId xmlns:p14="http://schemas.microsoft.com/office/powerpoint/2010/main" val="36820633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VC Presentation Template">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themeOverride>
</file>

<file path=ppt/theme/themeOverride10.xml><?xml version="1.0" encoding="utf-8"?>
<a:themeOverride xmlns:a="http://schemas.openxmlformats.org/drawingml/2006/main">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themeOverride>
</file>

<file path=ppt/theme/themeOverride11.xml><?xml version="1.0" encoding="utf-8"?>
<a:themeOverride xmlns:a="http://schemas.openxmlformats.org/drawingml/2006/main">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themeOverride>
</file>

<file path=ppt/theme/themeOverride12.xml><?xml version="1.0" encoding="utf-8"?>
<a:themeOverride xmlns:a="http://schemas.openxmlformats.org/drawingml/2006/main">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themeOverride>
</file>

<file path=ppt/theme/themeOverride2.xml><?xml version="1.0" encoding="utf-8"?>
<a:themeOverride xmlns:a="http://schemas.openxmlformats.org/drawingml/2006/main">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themeOverride>
</file>

<file path=ppt/theme/themeOverride3.xml><?xml version="1.0" encoding="utf-8"?>
<a:themeOverride xmlns:a="http://schemas.openxmlformats.org/drawingml/2006/main">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themeOverride>
</file>

<file path=ppt/theme/themeOverride4.xml><?xml version="1.0" encoding="utf-8"?>
<a:themeOverride xmlns:a="http://schemas.openxmlformats.org/drawingml/2006/main">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themeOverride>
</file>

<file path=ppt/theme/themeOverride5.xml><?xml version="1.0" encoding="utf-8"?>
<a:themeOverride xmlns:a="http://schemas.openxmlformats.org/drawingml/2006/main">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themeOverride>
</file>

<file path=ppt/theme/themeOverride6.xml><?xml version="1.0" encoding="utf-8"?>
<a:themeOverride xmlns:a="http://schemas.openxmlformats.org/drawingml/2006/main">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themeOverride>
</file>

<file path=ppt/theme/themeOverride7.xml><?xml version="1.0" encoding="utf-8"?>
<a:themeOverride xmlns:a="http://schemas.openxmlformats.org/drawingml/2006/main">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themeOverride>
</file>

<file path=ppt/theme/themeOverride8.xml><?xml version="1.0" encoding="utf-8"?>
<a:themeOverride xmlns:a="http://schemas.openxmlformats.org/drawingml/2006/main">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themeOverride>
</file>

<file path=ppt/theme/themeOverride9.xml><?xml version="1.0" encoding="utf-8"?>
<a:themeOverride xmlns:a="http://schemas.openxmlformats.org/drawingml/2006/main">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7953710F95F745BD0CF982AA27CAA5" ma:contentTypeVersion="0" ma:contentTypeDescription="Create a new document." ma:contentTypeScope="" ma:versionID="b99a46ba54ea7b15e552e7788485e146">
  <xsd:schema xmlns:xsd="http://www.w3.org/2001/XMLSchema" xmlns:xs="http://www.w3.org/2001/XMLSchema" xmlns:p="http://schemas.microsoft.com/office/2006/metadata/properties" targetNamespace="http://schemas.microsoft.com/office/2006/metadata/properties" ma:root="true" ma:fieldsID="f821daf33f43447919366c37bb84f31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818F47-A92D-4E17-8F3B-D92EE03FEB2E}">
  <ds:schemaRefs>
    <ds:schemaRef ds:uri="http://purl.org/dc/elements/1.1/"/>
    <ds:schemaRef ds:uri="http://purl.org/dc/dcmitype/"/>
    <ds:schemaRef ds:uri="http://www.w3.org/XML/1998/namespac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6BC3AB4-0654-4367-B886-5CCFCEC367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D1E1652-855D-4D39-9D64-DC61687753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1711</Words>
  <Application>Microsoft Office PowerPoint</Application>
  <PresentationFormat>On-screen Show (4:3)</PresentationFormat>
  <Paragraphs>152</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Book Antiqua</vt:lpstr>
      <vt:lpstr>Lucida Sans</vt:lpstr>
      <vt:lpstr>Times New Roman</vt:lpstr>
      <vt:lpstr>Wingdings</vt:lpstr>
      <vt:lpstr>Wingdings 2</vt:lpstr>
      <vt:lpstr>Wingdings 3</vt:lpstr>
      <vt:lpstr>EVC Presentation Template</vt:lpstr>
      <vt:lpstr>Apex</vt:lpstr>
      <vt:lpstr>Insider Threat Awareness</vt:lpstr>
      <vt:lpstr>Insider Threat Awareness</vt:lpstr>
      <vt:lpstr>What is an Insider Threat?</vt:lpstr>
      <vt:lpstr>Results of Insider Threats:</vt:lpstr>
      <vt:lpstr>First Line of Defense – YOU!         </vt:lpstr>
      <vt:lpstr>Insider Threat Indicators</vt:lpstr>
      <vt:lpstr>Insider Threat Indicators (cont.)</vt:lpstr>
      <vt:lpstr>Insider Threat Indicators (cont.)</vt:lpstr>
      <vt:lpstr>General Suspicious Behaviors</vt:lpstr>
      <vt:lpstr>General Suspicious Behaviors (cont.)</vt:lpstr>
      <vt:lpstr>If you suspect a potential Insider Threat  You MUST report it!</vt:lpstr>
      <vt:lpstr>Failure to Report</vt:lpstr>
      <vt:lpstr>Remember –  YOU are the First Line of Defense!</vt:lpstr>
      <vt:lpstr>Actual Occurrences of Insider Threats</vt:lpstr>
      <vt:lpstr>Q&amp;A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2009-10-29T17:20:46Z</dcterms:created>
  <dcterms:modified xsi:type="dcterms:W3CDTF">2016-04-28T10:23:57Z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0x010100D67953710F95F745BD0CF982AA27CAA5</vt:lpwstr>
  </property>
</Properties>
</file>