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65" r:id="rId4"/>
    <p:sldId id="280" r:id="rId5"/>
    <p:sldId id="281" r:id="rId6"/>
    <p:sldId id="283" r:id="rId7"/>
    <p:sldId id="286" r:id="rId8"/>
    <p:sldId id="287" r:id="rId9"/>
    <p:sldId id="289" r:id="rId10"/>
    <p:sldId id="293" r:id="rId11"/>
    <p:sldId id="297" r:id="rId12"/>
    <p:sldId id="294" r:id="rId13"/>
    <p:sldId id="295" r:id="rId14"/>
    <p:sldId id="269" r:id="rId15"/>
    <p:sldId id="292" r:id="rId16"/>
    <p:sldId id="282" r:id="rId17"/>
    <p:sldId id="285" r:id="rId18"/>
    <p:sldId id="291" r:id="rId19"/>
    <p:sldId id="290" r:id="rId20"/>
    <p:sldId id="264" r:id="rId21"/>
    <p:sldId id="276" r:id="rId22"/>
    <p:sldId id="277" r:id="rId23"/>
    <p:sldId id="278" r:id="rId24"/>
    <p:sldId id="267" r:id="rId25"/>
    <p:sldId id="284" r:id="rId26"/>
    <p:sldId id="270" r:id="rId27"/>
    <p:sldId id="296" r:id="rId28"/>
    <p:sldId id="271" r:id="rId29"/>
    <p:sldId id="274" r:id="rId30"/>
    <p:sldId id="258" r:id="rId31"/>
    <p:sldId id="259" r:id="rId32"/>
    <p:sldId id="260" r:id="rId33"/>
    <p:sldId id="261" r:id="rId34"/>
    <p:sldId id="262" r:id="rId35"/>
    <p:sldId id="275"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CC82"/>
    <a:srgbClr val="669900"/>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1" d="100"/>
          <a:sy n="121" d="100"/>
        </p:scale>
        <p:origin x="131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1593934-7481-4599-981A-87BF8822BFDF}" type="datetimeFigureOut">
              <a:rPr lang="en-US" smtClean="0"/>
              <a:t>2/22/2016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6C9BF80-5290-4079-8DD6-2F7AF778691D}" type="slidenum">
              <a:rPr lang="en-US" smtClean="0"/>
              <a:t>‹#›</a:t>
            </a:fld>
            <a:endParaRPr lang="en-US"/>
          </a:p>
        </p:txBody>
      </p:sp>
    </p:spTree>
    <p:extLst>
      <p:ext uri="{BB962C8B-B14F-4D97-AF65-F5344CB8AC3E}">
        <p14:creationId xmlns:p14="http://schemas.microsoft.com/office/powerpoint/2010/main" val="1324217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C9BF80-5290-4079-8DD6-2F7AF778691D}" type="slidenum">
              <a:rPr lang="en-US" smtClean="0"/>
              <a:t>19</a:t>
            </a:fld>
            <a:endParaRPr lang="en-US"/>
          </a:p>
        </p:txBody>
      </p:sp>
    </p:spTree>
    <p:extLst>
      <p:ext uri="{BB962C8B-B14F-4D97-AF65-F5344CB8AC3E}">
        <p14:creationId xmlns:p14="http://schemas.microsoft.com/office/powerpoint/2010/main" val="1245564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C9BF80-5290-4079-8DD6-2F7AF778691D}" type="slidenum">
              <a:rPr lang="en-US" smtClean="0"/>
              <a:t>20</a:t>
            </a:fld>
            <a:endParaRPr lang="en-US"/>
          </a:p>
        </p:txBody>
      </p:sp>
    </p:spTree>
    <p:extLst>
      <p:ext uri="{BB962C8B-B14F-4D97-AF65-F5344CB8AC3E}">
        <p14:creationId xmlns:p14="http://schemas.microsoft.com/office/powerpoint/2010/main" val="6498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6C9BF80-5290-4079-8DD6-2F7AF778691D}" type="slidenum">
              <a:rPr lang="en-US" smtClean="0"/>
              <a:t>21</a:t>
            </a:fld>
            <a:endParaRPr lang="en-US"/>
          </a:p>
        </p:txBody>
      </p:sp>
    </p:spTree>
    <p:extLst>
      <p:ext uri="{BB962C8B-B14F-4D97-AF65-F5344CB8AC3E}">
        <p14:creationId xmlns:p14="http://schemas.microsoft.com/office/powerpoint/2010/main" val="619062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6B52E8-69F9-4254-8ECB-38DEA18C0605}" type="datetime1">
              <a:rPr lang="en-US" smtClean="0"/>
              <a:t>2/22/2016</a:t>
            </a:fld>
            <a:endParaRPr lang="en-US"/>
          </a:p>
        </p:txBody>
      </p:sp>
      <p:sp>
        <p:nvSpPr>
          <p:cNvPr id="5" name="Footer Placeholder 4"/>
          <p:cNvSpPr>
            <a:spLocks noGrp="1"/>
          </p:cNvSpPr>
          <p:nvPr>
            <p:ph type="ftr" sz="quarter" idx="11"/>
          </p:nvPr>
        </p:nvSpPr>
        <p:spPr/>
        <p:txBody>
          <a:bodyPr/>
          <a:lstStyle/>
          <a:p>
            <a:r>
              <a:rPr lang="en-US" smtClean="0"/>
              <a:t>Shared by Diane Davis for IT Course    </a:t>
            </a:r>
            <a:endParaRPr lang="en-US"/>
          </a:p>
        </p:txBody>
      </p:sp>
      <p:sp>
        <p:nvSpPr>
          <p:cNvPr id="6" name="Slide Number Placeholder 5"/>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1365329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7AF5E-EF0E-4BB4-8E5D-F9BF9265A6BF}" type="datetime1">
              <a:rPr lang="en-US" smtClean="0"/>
              <a:t>2/22/2016</a:t>
            </a:fld>
            <a:endParaRPr lang="en-US"/>
          </a:p>
        </p:txBody>
      </p:sp>
      <p:sp>
        <p:nvSpPr>
          <p:cNvPr id="5" name="Footer Placeholder 4"/>
          <p:cNvSpPr>
            <a:spLocks noGrp="1"/>
          </p:cNvSpPr>
          <p:nvPr>
            <p:ph type="ftr" sz="quarter" idx="11"/>
          </p:nvPr>
        </p:nvSpPr>
        <p:spPr/>
        <p:txBody>
          <a:bodyPr/>
          <a:lstStyle/>
          <a:p>
            <a:r>
              <a:rPr lang="en-US" smtClean="0"/>
              <a:t>Shared by Diane Davis for IT Course    </a:t>
            </a:r>
            <a:endParaRPr lang="en-US"/>
          </a:p>
        </p:txBody>
      </p:sp>
      <p:sp>
        <p:nvSpPr>
          <p:cNvPr id="6" name="Slide Number Placeholder 5"/>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47249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8B75B9-BE6F-4CD5-AB25-7B6A51AF8897}" type="datetime1">
              <a:rPr lang="en-US" smtClean="0"/>
              <a:t>2/22/2016</a:t>
            </a:fld>
            <a:endParaRPr lang="en-US"/>
          </a:p>
        </p:txBody>
      </p:sp>
      <p:sp>
        <p:nvSpPr>
          <p:cNvPr id="5" name="Footer Placeholder 4"/>
          <p:cNvSpPr>
            <a:spLocks noGrp="1"/>
          </p:cNvSpPr>
          <p:nvPr>
            <p:ph type="ftr" sz="quarter" idx="11"/>
          </p:nvPr>
        </p:nvSpPr>
        <p:spPr/>
        <p:txBody>
          <a:bodyPr/>
          <a:lstStyle/>
          <a:p>
            <a:r>
              <a:rPr lang="en-US" smtClean="0"/>
              <a:t>Shared by Diane Davis for IT Course    </a:t>
            </a:r>
            <a:endParaRPr lang="en-US"/>
          </a:p>
        </p:txBody>
      </p:sp>
      <p:sp>
        <p:nvSpPr>
          <p:cNvPr id="6" name="Slide Number Placeholder 5"/>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222556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DBE02D-9EA9-4C19-BE16-B563DDE29493}" type="datetime1">
              <a:rPr lang="en-US" smtClean="0"/>
              <a:t>2/22/2016</a:t>
            </a:fld>
            <a:endParaRPr lang="en-US"/>
          </a:p>
        </p:txBody>
      </p:sp>
      <p:sp>
        <p:nvSpPr>
          <p:cNvPr id="5" name="Footer Placeholder 4"/>
          <p:cNvSpPr>
            <a:spLocks noGrp="1"/>
          </p:cNvSpPr>
          <p:nvPr>
            <p:ph type="ftr" sz="quarter" idx="11"/>
          </p:nvPr>
        </p:nvSpPr>
        <p:spPr/>
        <p:txBody>
          <a:bodyPr/>
          <a:lstStyle/>
          <a:p>
            <a:r>
              <a:rPr lang="en-US" smtClean="0"/>
              <a:t>Shared by Diane Davis for IT Course    </a:t>
            </a:r>
            <a:endParaRPr lang="en-US"/>
          </a:p>
        </p:txBody>
      </p:sp>
      <p:sp>
        <p:nvSpPr>
          <p:cNvPr id="6" name="Slide Number Placeholder 5"/>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2424191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F8513C-36D1-4F3A-BCB7-74C466DBB5C7}" type="datetime1">
              <a:rPr lang="en-US" smtClean="0"/>
              <a:t>2/22/2016</a:t>
            </a:fld>
            <a:endParaRPr lang="en-US"/>
          </a:p>
        </p:txBody>
      </p:sp>
      <p:sp>
        <p:nvSpPr>
          <p:cNvPr id="5" name="Footer Placeholder 4"/>
          <p:cNvSpPr>
            <a:spLocks noGrp="1"/>
          </p:cNvSpPr>
          <p:nvPr>
            <p:ph type="ftr" sz="quarter" idx="11"/>
          </p:nvPr>
        </p:nvSpPr>
        <p:spPr/>
        <p:txBody>
          <a:bodyPr/>
          <a:lstStyle/>
          <a:p>
            <a:r>
              <a:rPr lang="en-US" smtClean="0"/>
              <a:t>Shared by Diane Davis for IT Course    </a:t>
            </a:r>
            <a:endParaRPr lang="en-US"/>
          </a:p>
        </p:txBody>
      </p:sp>
      <p:sp>
        <p:nvSpPr>
          <p:cNvPr id="6" name="Slide Number Placeholder 5"/>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2224748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0FC78B-5F48-4139-B5AD-D283485880C5}" type="datetime1">
              <a:rPr lang="en-US" smtClean="0"/>
              <a:t>2/22/2016</a:t>
            </a:fld>
            <a:endParaRPr lang="en-US"/>
          </a:p>
        </p:txBody>
      </p:sp>
      <p:sp>
        <p:nvSpPr>
          <p:cNvPr id="6" name="Footer Placeholder 5"/>
          <p:cNvSpPr>
            <a:spLocks noGrp="1"/>
          </p:cNvSpPr>
          <p:nvPr>
            <p:ph type="ftr" sz="quarter" idx="11"/>
          </p:nvPr>
        </p:nvSpPr>
        <p:spPr/>
        <p:txBody>
          <a:bodyPr/>
          <a:lstStyle/>
          <a:p>
            <a:r>
              <a:rPr lang="en-US" smtClean="0"/>
              <a:t>Shared by Diane Davis for IT Course    </a:t>
            </a:r>
            <a:endParaRPr lang="en-US"/>
          </a:p>
        </p:txBody>
      </p:sp>
      <p:sp>
        <p:nvSpPr>
          <p:cNvPr id="7" name="Slide Number Placeholder 6"/>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3006581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6A56E7-2EC2-4E5A-9A3B-B193471D94A3}" type="datetime1">
              <a:rPr lang="en-US" smtClean="0"/>
              <a:t>2/22/2016</a:t>
            </a:fld>
            <a:endParaRPr lang="en-US"/>
          </a:p>
        </p:txBody>
      </p:sp>
      <p:sp>
        <p:nvSpPr>
          <p:cNvPr id="8" name="Footer Placeholder 7"/>
          <p:cNvSpPr>
            <a:spLocks noGrp="1"/>
          </p:cNvSpPr>
          <p:nvPr>
            <p:ph type="ftr" sz="quarter" idx="11"/>
          </p:nvPr>
        </p:nvSpPr>
        <p:spPr/>
        <p:txBody>
          <a:bodyPr/>
          <a:lstStyle/>
          <a:p>
            <a:r>
              <a:rPr lang="en-US" smtClean="0"/>
              <a:t>Shared by Diane Davis for IT Course    </a:t>
            </a:r>
            <a:endParaRPr lang="en-US"/>
          </a:p>
        </p:txBody>
      </p:sp>
      <p:sp>
        <p:nvSpPr>
          <p:cNvPr id="9" name="Slide Number Placeholder 8"/>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3524779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D9D015-587D-42FE-93DE-6A0712F938BF}" type="datetime1">
              <a:rPr lang="en-US" smtClean="0"/>
              <a:t>2/22/2016</a:t>
            </a:fld>
            <a:endParaRPr lang="en-US"/>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
        <p:nvSpPr>
          <p:cNvPr id="5" name="Slide Number Placeholder 4"/>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1592806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F463C6-181A-43AB-BB29-7C7C8C1A134A}" type="datetime1">
              <a:rPr lang="en-US" smtClean="0"/>
              <a:t>2/22/2016</a:t>
            </a:fld>
            <a:endParaRPr lang="en-US"/>
          </a:p>
        </p:txBody>
      </p:sp>
      <p:sp>
        <p:nvSpPr>
          <p:cNvPr id="3" name="Footer Placeholder 2"/>
          <p:cNvSpPr>
            <a:spLocks noGrp="1"/>
          </p:cNvSpPr>
          <p:nvPr>
            <p:ph type="ftr" sz="quarter" idx="11"/>
          </p:nvPr>
        </p:nvSpPr>
        <p:spPr/>
        <p:txBody>
          <a:bodyPr/>
          <a:lstStyle/>
          <a:p>
            <a:r>
              <a:rPr lang="en-US" smtClean="0"/>
              <a:t>Shared by Diane Davis for IT Course    </a:t>
            </a:r>
            <a:endParaRPr lang="en-US"/>
          </a:p>
        </p:txBody>
      </p:sp>
      <p:sp>
        <p:nvSpPr>
          <p:cNvPr id="4" name="Slide Number Placeholder 3"/>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213308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B6A3E5-BD9A-4AB6-B327-8874F69805DB}" type="datetime1">
              <a:rPr lang="en-US" smtClean="0"/>
              <a:t>2/22/2016</a:t>
            </a:fld>
            <a:endParaRPr lang="en-US"/>
          </a:p>
        </p:txBody>
      </p:sp>
      <p:sp>
        <p:nvSpPr>
          <p:cNvPr id="6" name="Footer Placeholder 5"/>
          <p:cNvSpPr>
            <a:spLocks noGrp="1"/>
          </p:cNvSpPr>
          <p:nvPr>
            <p:ph type="ftr" sz="quarter" idx="11"/>
          </p:nvPr>
        </p:nvSpPr>
        <p:spPr/>
        <p:txBody>
          <a:bodyPr/>
          <a:lstStyle/>
          <a:p>
            <a:r>
              <a:rPr lang="en-US" smtClean="0"/>
              <a:t>Shared by Diane Davis for IT Course    </a:t>
            </a:r>
            <a:endParaRPr lang="en-US"/>
          </a:p>
        </p:txBody>
      </p:sp>
      <p:sp>
        <p:nvSpPr>
          <p:cNvPr id="7" name="Slide Number Placeholder 6"/>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215484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6DAC21-9088-4FBF-84EA-6A05ED331FC6}" type="datetime1">
              <a:rPr lang="en-US" smtClean="0"/>
              <a:t>2/22/2016</a:t>
            </a:fld>
            <a:endParaRPr lang="en-US"/>
          </a:p>
        </p:txBody>
      </p:sp>
      <p:sp>
        <p:nvSpPr>
          <p:cNvPr id="6" name="Footer Placeholder 5"/>
          <p:cNvSpPr>
            <a:spLocks noGrp="1"/>
          </p:cNvSpPr>
          <p:nvPr>
            <p:ph type="ftr" sz="quarter" idx="11"/>
          </p:nvPr>
        </p:nvSpPr>
        <p:spPr/>
        <p:txBody>
          <a:bodyPr/>
          <a:lstStyle/>
          <a:p>
            <a:r>
              <a:rPr lang="en-US" smtClean="0"/>
              <a:t>Shared by Diane Davis for IT Course    </a:t>
            </a:r>
            <a:endParaRPr lang="en-US"/>
          </a:p>
        </p:txBody>
      </p:sp>
      <p:sp>
        <p:nvSpPr>
          <p:cNvPr id="7" name="Slide Number Placeholder 6"/>
          <p:cNvSpPr>
            <a:spLocks noGrp="1"/>
          </p:cNvSpPr>
          <p:nvPr>
            <p:ph type="sldNum" sz="quarter" idx="12"/>
          </p:nvPr>
        </p:nvSpPr>
        <p:spPr/>
        <p:txBody>
          <a:bodyPr/>
          <a:lstStyle/>
          <a:p>
            <a:fld id="{7DBC07EF-9B12-4610-85DF-2473CABA02DF}" type="slidenum">
              <a:rPr lang="en-US" smtClean="0"/>
              <a:t>‹#›</a:t>
            </a:fld>
            <a:endParaRPr lang="en-US"/>
          </a:p>
        </p:txBody>
      </p:sp>
    </p:spTree>
    <p:extLst>
      <p:ext uri="{BB962C8B-B14F-4D97-AF65-F5344CB8AC3E}">
        <p14:creationId xmlns:p14="http://schemas.microsoft.com/office/powerpoint/2010/main" val="1326321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9000"/>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65C0E8-BD76-4955-BE62-F017176E8546}" type="datetime1">
              <a:rPr lang="en-US" smtClean="0"/>
              <a:t>2/22/2016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Shared by Diane Davis for IT Course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BC07EF-9B12-4610-85DF-2473CABA02DF}" type="slidenum">
              <a:rPr lang="en-US" smtClean="0"/>
              <a:t>‹#›</a:t>
            </a:fld>
            <a:endParaRPr lang="en-US"/>
          </a:p>
        </p:txBody>
      </p:sp>
    </p:spTree>
    <p:extLst>
      <p:ext uri="{BB962C8B-B14F-4D97-AF65-F5344CB8AC3E}">
        <p14:creationId xmlns:p14="http://schemas.microsoft.com/office/powerpoint/2010/main" val="1083892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hyperlink" Target="http://www.bing.com/images/search?q=Earl+Edwin+Pitts&amp;Form=R5FD1#view=detail&amp;id=6A5077173184EEFC8C8794A4F9045ECB5007FA65&amp;selectedIndex=0"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2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7.xml"/><Relationship Id="rId6" Type="http://schemas.openxmlformats.org/officeDocument/2006/relationships/image" Target="../media/image26.jpeg"/><Relationship Id="rId5" Type="http://schemas.openxmlformats.org/officeDocument/2006/relationships/image" Target="../media/image25.jpeg"/><Relationship Id="rId4" Type="http://schemas.openxmlformats.org/officeDocument/2006/relationships/image" Target="../media/image24.jpeg"/></Relationships>
</file>

<file path=ppt/slides/_rels/slide2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 Id="rId5" Type="http://schemas.openxmlformats.org/officeDocument/2006/relationships/image" Target="../media/image32.jpeg"/><Relationship Id="rId4" Type="http://schemas.openxmlformats.org/officeDocument/2006/relationships/image" Target="../media/image3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7.xml"/><Relationship Id="rId5" Type="http://schemas.openxmlformats.org/officeDocument/2006/relationships/image" Target="../media/image36.jpeg"/><Relationship Id="rId4" Type="http://schemas.openxmlformats.org/officeDocument/2006/relationships/image" Target="../media/image35.jpeg"/></Relationships>
</file>

<file path=ppt/slides/_rels/slide28.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37.jpeg"/><Relationship Id="rId1" Type="http://schemas.openxmlformats.org/officeDocument/2006/relationships/slideLayout" Target="../slideLayouts/slideLayout2.xml"/><Relationship Id="rId6" Type="http://schemas.openxmlformats.org/officeDocument/2006/relationships/image" Target="../media/image41.jpeg"/><Relationship Id="rId5" Type="http://schemas.openxmlformats.org/officeDocument/2006/relationships/image" Target="../media/image40.jpeg"/><Relationship Id="rId4" Type="http://schemas.openxmlformats.org/officeDocument/2006/relationships/image" Target="../media/image39.jpeg"/></Relationships>
</file>

<file path=ppt/slides/_rels/slide29.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2.xml"/><Relationship Id="rId5" Type="http://schemas.openxmlformats.org/officeDocument/2006/relationships/image" Target="../media/image45.jpeg"/><Relationship Id="rId4" Type="http://schemas.openxmlformats.org/officeDocument/2006/relationships/image" Target="../media/image44.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7.jpeg"/><Relationship Id="rId2" Type="http://schemas.openxmlformats.org/officeDocument/2006/relationships/image" Target="../media/image4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9.jpeg"/><Relationship Id="rId2" Type="http://schemas.openxmlformats.org/officeDocument/2006/relationships/image" Target="../media/image48.jpeg"/><Relationship Id="rId1" Type="http://schemas.openxmlformats.org/officeDocument/2006/relationships/slideLayout" Target="../slideLayouts/slideLayout2.xml"/><Relationship Id="rId5" Type="http://schemas.openxmlformats.org/officeDocument/2006/relationships/image" Target="../media/image51.jpeg"/><Relationship Id="rId4" Type="http://schemas.openxmlformats.org/officeDocument/2006/relationships/image" Target="../media/image50.jpeg"/></Relationships>
</file>

<file path=ppt/slides/_rels/slide33.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image" Target="../media/image52.jpeg"/><Relationship Id="rId1" Type="http://schemas.openxmlformats.org/officeDocument/2006/relationships/slideLayout" Target="../slideLayouts/slideLayout2.xml"/><Relationship Id="rId4" Type="http://schemas.openxmlformats.org/officeDocument/2006/relationships/image" Target="../media/image54.jpeg"/></Relationships>
</file>

<file path=ppt/slides/_rels/slide34.xml.rels><?xml version="1.0" encoding="UTF-8" standalone="yes"?>
<Relationships xmlns="http://schemas.openxmlformats.org/package/2006/relationships"><Relationship Id="rId3" Type="http://schemas.openxmlformats.org/officeDocument/2006/relationships/image" Target="../media/image56.jpeg"/><Relationship Id="rId2" Type="http://schemas.openxmlformats.org/officeDocument/2006/relationships/image" Target="../media/image55.jpeg"/><Relationship Id="rId1" Type="http://schemas.openxmlformats.org/officeDocument/2006/relationships/slideLayout" Target="../slideLayouts/slideLayout2.xml"/><Relationship Id="rId4" Type="http://schemas.openxmlformats.org/officeDocument/2006/relationships/image" Target="../media/image57.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jpeg"/><Relationship Id="rId7" Type="http://schemas.openxmlformats.org/officeDocument/2006/relationships/hyperlink" Target="http://www.hawaiireporter.com/wp-content/uploads/2014/09/Screen-shot-2014-09-18-at-6.58.32-PM.png" TargetMode="Externa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10" Type="http://schemas.openxmlformats.org/officeDocument/2006/relationships/image" Target="../media/image14.jpeg"/><Relationship Id="rId4" Type="http://schemas.openxmlformats.org/officeDocument/2006/relationships/image" Target="../media/image9.jpeg"/><Relationship Id="rId9" Type="http://schemas.openxmlformats.org/officeDocument/2006/relationships/image" Target="../media/image1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2200"/>
            <a:ext cx="7772400" cy="1470025"/>
          </a:xfrm>
        </p:spPr>
        <p:txBody>
          <a:bodyPr/>
          <a:lstStyle/>
          <a:p>
            <a:r>
              <a:rPr lang="en-US" dirty="0" smtClean="0"/>
              <a:t>Insider Threat Awareness Training</a:t>
            </a:r>
            <a:endParaRPr lang="en-US" dirty="0"/>
          </a:p>
        </p:txBody>
      </p:sp>
      <p:sp>
        <p:nvSpPr>
          <p:cNvPr id="3" name="Subtitle 2"/>
          <p:cNvSpPr>
            <a:spLocks noGrp="1"/>
          </p:cNvSpPr>
          <p:nvPr>
            <p:ph type="subTitle" idx="1"/>
          </p:nvPr>
        </p:nvSpPr>
        <p:spPr>
          <a:xfrm>
            <a:off x="990600" y="4876800"/>
            <a:ext cx="7696200" cy="1295400"/>
          </a:xfrm>
        </p:spPr>
        <p:txBody>
          <a:bodyPr>
            <a:normAutofit/>
          </a:bodyPr>
          <a:lstStyle/>
          <a:p>
            <a:r>
              <a:rPr lang="en-US" sz="2800" b="1" dirty="0" smtClean="0">
                <a:solidFill>
                  <a:schemeClr val="tx1">
                    <a:lumMod val="65000"/>
                    <a:lumOff val="35000"/>
                  </a:schemeClr>
                </a:solidFill>
              </a:rPr>
              <a:t>Combating </a:t>
            </a:r>
            <a:r>
              <a:rPr lang="en-US" sz="2800" b="1" dirty="0">
                <a:solidFill>
                  <a:schemeClr val="tx1">
                    <a:lumMod val="65000"/>
                    <a:lumOff val="35000"/>
                  </a:schemeClr>
                </a:solidFill>
              </a:rPr>
              <a:t>the </a:t>
            </a:r>
            <a:r>
              <a:rPr lang="en-US" sz="2800" b="1" dirty="0" smtClean="0">
                <a:solidFill>
                  <a:schemeClr val="tx1">
                    <a:lumMod val="65000"/>
                    <a:lumOff val="35000"/>
                  </a:schemeClr>
                </a:solidFill>
              </a:rPr>
              <a:t>ENEMY within </a:t>
            </a:r>
            <a:endParaRPr lang="en-US" sz="2800" dirty="0">
              <a:solidFill>
                <a:schemeClr val="tx1">
                  <a:lumMod val="65000"/>
                  <a:lumOff val="35000"/>
                </a:schemeClr>
              </a:solidFill>
            </a:endParaRPr>
          </a:p>
        </p:txBody>
      </p:sp>
      <p:pic>
        <p:nvPicPr>
          <p:cNvPr id="1027" name="Picture 3" descr="C:\Users\ddavis\Pictures\cropp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457200"/>
            <a:ext cx="4114800" cy="144780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1122134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sz="4000" b="1" dirty="0" smtClean="0"/>
              <a:t>Elicitation- What is it?</a:t>
            </a:r>
            <a:endParaRPr lang="en-US" sz="4000" b="1" dirty="0"/>
          </a:p>
        </p:txBody>
      </p:sp>
      <p:sp>
        <p:nvSpPr>
          <p:cNvPr id="3" name="Content Placeholder 2"/>
          <p:cNvSpPr>
            <a:spLocks noGrp="1"/>
          </p:cNvSpPr>
          <p:nvPr>
            <p:ph idx="1"/>
          </p:nvPr>
        </p:nvSpPr>
        <p:spPr>
          <a:xfrm>
            <a:off x="457200" y="1219200"/>
            <a:ext cx="8229600" cy="4724400"/>
          </a:xfrm>
        </p:spPr>
        <p:txBody>
          <a:bodyPr>
            <a:normAutofit/>
          </a:bodyPr>
          <a:lstStyle/>
          <a:p>
            <a:pPr marL="0" indent="0">
              <a:buNone/>
            </a:pPr>
            <a:r>
              <a:rPr lang="en-US" sz="2400" b="1" dirty="0" smtClean="0"/>
              <a:t>Not all spies sought out to be spies.  Some were recruited and others divulged information unknowingly thru </a:t>
            </a:r>
            <a:r>
              <a:rPr lang="en-US" sz="2400" b="1" u="sng" dirty="0" smtClean="0"/>
              <a:t>elicitation</a:t>
            </a:r>
            <a:r>
              <a:rPr lang="en-US" sz="2400" b="1" dirty="0" smtClean="0"/>
              <a:t> methods.</a:t>
            </a:r>
            <a:endParaRPr lang="en-US" sz="2400" b="1" dirty="0"/>
          </a:p>
          <a:p>
            <a:pPr marL="0" indent="0">
              <a:buNone/>
            </a:pPr>
            <a:endParaRPr lang="en-US" sz="2400" b="1" dirty="0" smtClean="0"/>
          </a:p>
          <a:p>
            <a:pPr marL="0" indent="0">
              <a:buNone/>
            </a:pPr>
            <a:r>
              <a:rPr lang="en-US" sz="2400" b="1" dirty="0" smtClean="0"/>
              <a:t>Elicitation </a:t>
            </a:r>
            <a:r>
              <a:rPr lang="en-US" sz="2400" dirty="0" smtClean="0"/>
              <a:t> - a technique used to discreetly gather information.  </a:t>
            </a:r>
          </a:p>
          <a:p>
            <a:pPr marL="0" indent="0">
              <a:buNone/>
            </a:pPr>
            <a:endParaRPr lang="en-US" sz="2000" dirty="0"/>
          </a:p>
          <a:p>
            <a:pPr marL="0" indent="0">
              <a:buNone/>
            </a:pPr>
            <a:r>
              <a:rPr lang="en-US" sz="1800" b="1" dirty="0" smtClean="0"/>
              <a:t>Elicitation</a:t>
            </a:r>
            <a:r>
              <a:rPr lang="en-US" sz="1800" dirty="0" smtClean="0"/>
              <a:t> conducted by a skilled collector/elicitor could appear to be a normal social or professional conversation. The victim may never realize she/he was the target of </a:t>
            </a:r>
            <a:r>
              <a:rPr lang="en-US" sz="1800" b="1" dirty="0" smtClean="0"/>
              <a:t>elicitation, </a:t>
            </a:r>
            <a:r>
              <a:rPr lang="en-US" sz="1800" dirty="0" smtClean="0"/>
              <a:t>totally unaware they may have provided the collector /elicitor with meaningful information. A trained collector/elicitor has a keen understanding of the natural tendencies of human and cultural predispositions and is very clever about how to exploit these. </a:t>
            </a:r>
          </a:p>
          <a:p>
            <a:pPr>
              <a:buFont typeface="Arial" panose="020B0604020202020204" pitchFamily="34" charset="0"/>
              <a:buChar char="–"/>
            </a:pPr>
            <a:endParaRPr lang="en-US" sz="1600" dirty="0" smtClean="0"/>
          </a:p>
          <a:p>
            <a:pPr>
              <a:buFont typeface="Arial" panose="020B0604020202020204" pitchFamily="34" charset="0"/>
              <a:buChar char="–"/>
            </a:pPr>
            <a:endParaRPr lang="en-US" sz="1800"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017810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Elicitation – Why it works</a:t>
            </a:r>
            <a:endParaRPr lang="en-US" sz="4000" b="1" dirty="0"/>
          </a:p>
        </p:txBody>
      </p:sp>
      <p:sp>
        <p:nvSpPr>
          <p:cNvPr id="3" name="Content Placeholder 2"/>
          <p:cNvSpPr>
            <a:spLocks noGrp="1"/>
          </p:cNvSpPr>
          <p:nvPr>
            <p:ph idx="1"/>
          </p:nvPr>
        </p:nvSpPr>
        <p:spPr/>
        <p:txBody>
          <a:bodyPr>
            <a:normAutofit/>
          </a:bodyPr>
          <a:lstStyle/>
          <a:p>
            <a:pPr marL="0" indent="0">
              <a:buNone/>
            </a:pPr>
            <a:r>
              <a:rPr lang="en-US" sz="2000" b="1" dirty="0" smtClean="0"/>
              <a:t>Reasons elicitors/collectors are so successful  because we:</a:t>
            </a:r>
          </a:p>
          <a:p>
            <a:pPr marL="0" indent="0">
              <a:buNone/>
            </a:pPr>
            <a:endParaRPr lang="en-US" sz="2000" b="1" dirty="0"/>
          </a:p>
          <a:p>
            <a:pPr>
              <a:buFont typeface="Arial" panose="020B0604020202020204" pitchFamily="34" charset="0"/>
              <a:buChar char="–"/>
            </a:pPr>
            <a:r>
              <a:rPr lang="en-US" sz="2000" dirty="0" smtClean="0"/>
              <a:t>have a </a:t>
            </a:r>
            <a:r>
              <a:rPr lang="en-US" sz="2000" dirty="0"/>
              <a:t>desire </a:t>
            </a:r>
            <a:r>
              <a:rPr lang="en-US" sz="2000" dirty="0" smtClean="0"/>
              <a:t>to </a:t>
            </a:r>
            <a:r>
              <a:rPr lang="en-US" sz="2000" dirty="0"/>
              <a:t>appear well informed, especially about our profession</a:t>
            </a:r>
          </a:p>
          <a:p>
            <a:pPr>
              <a:buFont typeface="Arial" panose="020B0604020202020204" pitchFamily="34" charset="0"/>
              <a:buChar char="–"/>
            </a:pPr>
            <a:r>
              <a:rPr lang="en-US" sz="2000" dirty="0" smtClean="0"/>
              <a:t>have a </a:t>
            </a:r>
            <a:r>
              <a:rPr lang="en-US" sz="2000" dirty="0"/>
              <a:t>tendency </a:t>
            </a:r>
            <a:r>
              <a:rPr lang="en-US" sz="2000" dirty="0" smtClean="0"/>
              <a:t>to </a:t>
            </a:r>
            <a:r>
              <a:rPr lang="en-US" sz="2000" dirty="0"/>
              <a:t>gossip</a:t>
            </a:r>
          </a:p>
          <a:p>
            <a:pPr>
              <a:buFont typeface="Arial" panose="020B0604020202020204" pitchFamily="34" charset="0"/>
              <a:buChar char="–"/>
            </a:pPr>
            <a:r>
              <a:rPr lang="en-US" sz="2000" dirty="0" smtClean="0"/>
              <a:t>have a </a:t>
            </a:r>
            <a:r>
              <a:rPr lang="en-US" sz="2000" dirty="0"/>
              <a:t>desire to feel appreciated, and belief </a:t>
            </a:r>
            <a:r>
              <a:rPr lang="en-US" sz="2000" dirty="0" smtClean="0"/>
              <a:t>that we </a:t>
            </a:r>
            <a:r>
              <a:rPr lang="en-US" sz="2000" dirty="0"/>
              <a:t>have something important to contribute</a:t>
            </a:r>
          </a:p>
          <a:p>
            <a:pPr>
              <a:buFont typeface="Arial" panose="020B0604020202020204" pitchFamily="34" charset="0"/>
              <a:buChar char="–"/>
            </a:pPr>
            <a:r>
              <a:rPr lang="en-US" sz="2000" dirty="0" smtClean="0"/>
              <a:t>have a tendency </a:t>
            </a:r>
            <a:r>
              <a:rPr lang="en-US" sz="2000" dirty="0"/>
              <a:t>to want to correct others</a:t>
            </a:r>
          </a:p>
          <a:p>
            <a:pPr>
              <a:buFont typeface="Arial" panose="020B0604020202020204" pitchFamily="34" charset="0"/>
              <a:buChar char="–"/>
            </a:pPr>
            <a:r>
              <a:rPr lang="en-US" sz="2000" dirty="0" smtClean="0"/>
              <a:t>have a </a:t>
            </a:r>
            <a:r>
              <a:rPr lang="en-US" sz="2000" dirty="0"/>
              <a:t>tendency </a:t>
            </a:r>
            <a:r>
              <a:rPr lang="en-US" sz="2000" dirty="0" smtClean="0"/>
              <a:t>to </a:t>
            </a:r>
            <a:r>
              <a:rPr lang="en-US" sz="2000" dirty="0"/>
              <a:t>believe others are honest</a:t>
            </a:r>
          </a:p>
          <a:p>
            <a:pPr>
              <a:buFont typeface="Arial" panose="020B0604020202020204" pitchFamily="34" charset="0"/>
              <a:buChar char="–"/>
            </a:pPr>
            <a:r>
              <a:rPr lang="en-US" sz="2000" dirty="0" smtClean="0"/>
              <a:t>have a </a:t>
            </a:r>
            <a:r>
              <a:rPr lang="en-US" sz="2000" dirty="0"/>
              <a:t>tendency to expand on a topic, when we are given praise; to show off</a:t>
            </a:r>
          </a:p>
          <a:p>
            <a:pPr>
              <a:buFont typeface="Arial" panose="020B0604020202020204" pitchFamily="34" charset="0"/>
              <a:buChar char="–"/>
            </a:pPr>
            <a:r>
              <a:rPr lang="en-US" sz="2000" dirty="0" smtClean="0"/>
              <a:t>have a </a:t>
            </a:r>
            <a:r>
              <a:rPr lang="en-US" sz="2000" dirty="0"/>
              <a:t>desire to </a:t>
            </a:r>
            <a:r>
              <a:rPr lang="en-US" sz="2000" dirty="0" smtClean="0"/>
              <a:t>be </a:t>
            </a:r>
            <a:r>
              <a:rPr lang="en-US" sz="2000" dirty="0"/>
              <a:t>polite and helpful to strangers </a:t>
            </a:r>
            <a:r>
              <a:rPr lang="en-US" sz="2000" dirty="0" smtClean="0"/>
              <a:t>or </a:t>
            </a:r>
            <a:r>
              <a:rPr lang="en-US" sz="2000" dirty="0"/>
              <a:t>new </a:t>
            </a:r>
            <a:r>
              <a:rPr lang="en-US" sz="2000" dirty="0" smtClean="0"/>
              <a:t>acquaintances</a:t>
            </a:r>
            <a:endParaRPr lang="en-US" sz="2000" dirty="0"/>
          </a:p>
          <a:p>
            <a:endParaRPr lang="en-US"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085465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Elicitation Techniques 101</a:t>
            </a:r>
            <a:endParaRPr lang="en-US" sz="4000" b="1" dirty="0"/>
          </a:p>
        </p:txBody>
      </p:sp>
      <p:sp>
        <p:nvSpPr>
          <p:cNvPr id="3" name="Content Placeholder 2"/>
          <p:cNvSpPr>
            <a:spLocks noGrp="1"/>
          </p:cNvSpPr>
          <p:nvPr>
            <p:ph idx="1"/>
          </p:nvPr>
        </p:nvSpPr>
        <p:spPr>
          <a:xfrm>
            <a:off x="457200" y="1371600"/>
            <a:ext cx="8229600" cy="4525963"/>
          </a:xfrm>
        </p:spPr>
        <p:txBody>
          <a:bodyPr>
            <a:normAutofit/>
          </a:bodyPr>
          <a:lstStyle/>
          <a:p>
            <a:pPr marL="0" indent="0">
              <a:buNone/>
            </a:pPr>
            <a:r>
              <a:rPr lang="en-US" sz="2400" b="1" dirty="0" smtClean="0"/>
              <a:t>The collector/elicitor:</a:t>
            </a:r>
          </a:p>
          <a:p>
            <a:pPr>
              <a:buFont typeface="Arial" panose="020B0604020202020204" pitchFamily="34" charset="0"/>
              <a:buChar char="–"/>
            </a:pPr>
            <a:r>
              <a:rPr lang="en-US" sz="1800" dirty="0" smtClean="0"/>
              <a:t>May pretend to have knowledge or associations in common with you</a:t>
            </a:r>
          </a:p>
          <a:p>
            <a:pPr>
              <a:buFont typeface="Arial" panose="020B0604020202020204" pitchFamily="34" charset="0"/>
              <a:buChar char="–"/>
            </a:pPr>
            <a:r>
              <a:rPr lang="en-US" sz="1800" dirty="0" smtClean="0"/>
              <a:t>Will tell an extreme story, in hopes you will want to top it.</a:t>
            </a:r>
          </a:p>
          <a:p>
            <a:pPr>
              <a:buFont typeface="Arial" panose="020B0604020202020204" pitchFamily="34" charset="0"/>
              <a:buChar char="–"/>
            </a:pPr>
            <a:r>
              <a:rPr lang="en-US" sz="1800" dirty="0" smtClean="0"/>
              <a:t>Will pretend to be ignorant of a topic in order to exploit your tendency to educate them on the topic.</a:t>
            </a:r>
          </a:p>
          <a:p>
            <a:pPr>
              <a:buFont typeface="Arial" panose="020B0604020202020204" pitchFamily="34" charset="0"/>
              <a:buChar char="–"/>
            </a:pPr>
            <a:r>
              <a:rPr lang="en-US" sz="1800" dirty="0" smtClean="0"/>
              <a:t>Could exploit your instinct to complain or brag, by listening patiently and then validating your feelings</a:t>
            </a:r>
          </a:p>
          <a:p>
            <a:pPr>
              <a:buFont typeface="Arial" panose="020B0604020202020204" pitchFamily="34" charset="0"/>
              <a:buChar char="–"/>
            </a:pPr>
            <a:r>
              <a:rPr lang="en-US" sz="1800" dirty="0" smtClean="0"/>
              <a:t>Might discuss one topic that may provide insight into a different topic.</a:t>
            </a:r>
          </a:p>
          <a:p>
            <a:pPr>
              <a:buFont typeface="Arial" panose="020B0604020202020204" pitchFamily="34" charset="0"/>
              <a:buChar char="–"/>
            </a:pPr>
            <a:r>
              <a:rPr lang="en-US" sz="1800" dirty="0" smtClean="0"/>
              <a:t>May repeat core words or concepts to encourage you to expand on what they said</a:t>
            </a:r>
          </a:p>
          <a:p>
            <a:pPr>
              <a:buFont typeface="Arial" panose="020B0604020202020204" pitchFamily="34" charset="0"/>
              <a:buChar char="–"/>
            </a:pPr>
            <a:r>
              <a:rPr lang="en-US" sz="1800" dirty="0" smtClean="0"/>
              <a:t>Will indicate disbelief or opposition in order to prompt you to offer information in defense of their position.</a:t>
            </a:r>
          </a:p>
          <a:p>
            <a:pPr>
              <a:buFont typeface="Arial" panose="020B0604020202020204" pitchFamily="34" charset="0"/>
              <a:buChar char="–"/>
            </a:pPr>
            <a:r>
              <a:rPr lang="en-US" sz="1800" dirty="0" smtClean="0"/>
              <a:t>Would say something wrong in the hopes that you will correct their statement with true information.</a:t>
            </a:r>
          </a:p>
          <a:p>
            <a:pPr>
              <a:buFont typeface="Arial" panose="020B0604020202020204" pitchFamily="34" charset="0"/>
              <a:buChar char="–"/>
            </a:pPr>
            <a:r>
              <a:rPr lang="en-US" sz="1800" dirty="0" smtClean="0"/>
              <a:t>May praise you to coax you into providing information.</a:t>
            </a:r>
          </a:p>
          <a:p>
            <a:pPr>
              <a:buFont typeface="Arial" panose="020B0604020202020204" pitchFamily="34" charset="0"/>
              <a:buChar char="–"/>
            </a:pPr>
            <a:endParaRPr lang="en-US" sz="1800" dirty="0" smtClean="0"/>
          </a:p>
          <a:p>
            <a:pPr>
              <a:buFont typeface="Arial" panose="020B0604020202020204" pitchFamily="34" charset="0"/>
              <a:buChar char="–"/>
            </a:pPr>
            <a:endParaRPr lang="en-US" sz="1800"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1680969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Rectangle 2"/>
          <p:cNvSpPr/>
          <p:nvPr/>
        </p:nvSpPr>
        <p:spPr>
          <a:xfrm>
            <a:off x="1447800" y="533400"/>
            <a:ext cx="5846409" cy="707886"/>
          </a:xfrm>
          <a:prstGeom prst="rect">
            <a:avLst/>
          </a:prstGeom>
        </p:spPr>
        <p:txBody>
          <a:bodyPr wrap="none">
            <a:spAutoFit/>
          </a:bodyPr>
          <a:lstStyle/>
          <a:p>
            <a:r>
              <a:rPr lang="en-US" sz="4000" b="1" dirty="0" smtClean="0">
                <a:latin typeface="+mj-lt"/>
              </a:rPr>
              <a:t>Elicitation - How to Deflect</a:t>
            </a:r>
            <a:endParaRPr lang="en-US" sz="4000" b="1" dirty="0">
              <a:latin typeface="+mj-lt"/>
            </a:endParaRPr>
          </a:p>
        </p:txBody>
      </p:sp>
      <p:sp>
        <p:nvSpPr>
          <p:cNvPr id="5" name="TextBox 4"/>
          <p:cNvSpPr txBox="1"/>
          <p:nvPr/>
        </p:nvSpPr>
        <p:spPr>
          <a:xfrm>
            <a:off x="762000" y="1600200"/>
            <a:ext cx="7315200" cy="4154984"/>
          </a:xfrm>
          <a:prstGeom prst="rect">
            <a:avLst/>
          </a:prstGeom>
          <a:noFill/>
        </p:spPr>
        <p:txBody>
          <a:bodyPr wrap="square" rtlCol="0">
            <a:spAutoFit/>
          </a:bodyPr>
          <a:lstStyle/>
          <a:p>
            <a:r>
              <a:rPr lang="en-US" sz="2400" b="1" dirty="0" smtClean="0"/>
              <a:t>You can:</a:t>
            </a:r>
          </a:p>
          <a:p>
            <a:endParaRPr lang="en-US" sz="1400" b="1" dirty="0" smtClean="0"/>
          </a:p>
          <a:p>
            <a:pPr marL="285750" indent="-285750">
              <a:buFont typeface="Arial" panose="020B0604020202020204" pitchFamily="34" charset="0"/>
              <a:buChar char="–"/>
            </a:pPr>
            <a:r>
              <a:rPr lang="en-US" dirty="0" smtClean="0"/>
              <a:t>Referring the Collector/elicitor to public sources, such as websites, press releases.</a:t>
            </a:r>
          </a:p>
          <a:p>
            <a:pPr marL="285750" indent="-285750">
              <a:buFont typeface="Arial" panose="020B0604020202020204" pitchFamily="34" charset="0"/>
              <a:buChar char="–"/>
            </a:pPr>
            <a:r>
              <a:rPr lang="en-US" dirty="0" smtClean="0"/>
              <a:t>Ignore any questions or statements you think is improper and change the topic.</a:t>
            </a:r>
          </a:p>
          <a:p>
            <a:pPr marL="285750" indent="-285750">
              <a:buFont typeface="Arial" panose="020B0604020202020204" pitchFamily="34" charset="0"/>
              <a:buChar char="–"/>
            </a:pPr>
            <a:r>
              <a:rPr lang="en-US" dirty="0" smtClean="0"/>
              <a:t>Deflect a question with one of your own.</a:t>
            </a:r>
          </a:p>
          <a:p>
            <a:pPr marL="285750" indent="-285750">
              <a:buFont typeface="Arial" panose="020B0604020202020204" pitchFamily="34" charset="0"/>
              <a:buChar char="–"/>
            </a:pPr>
            <a:r>
              <a:rPr lang="en-US" dirty="0" smtClean="0"/>
              <a:t>Respond with, “Why do you asks?”</a:t>
            </a:r>
          </a:p>
          <a:p>
            <a:pPr marL="285750" indent="-285750">
              <a:buFont typeface="Arial" panose="020B0604020202020204" pitchFamily="34" charset="0"/>
              <a:buChar char="–"/>
            </a:pPr>
            <a:r>
              <a:rPr lang="en-US" dirty="0" smtClean="0"/>
              <a:t>Give a nondescript answer</a:t>
            </a:r>
          </a:p>
          <a:p>
            <a:pPr marL="285750" indent="-285750">
              <a:buFont typeface="Arial" panose="020B0604020202020204" pitchFamily="34" charset="0"/>
              <a:buChar char="–"/>
            </a:pPr>
            <a:r>
              <a:rPr lang="en-US" dirty="0" smtClean="0"/>
              <a:t>State that you do not know</a:t>
            </a:r>
          </a:p>
          <a:p>
            <a:pPr marL="285750" indent="-285750">
              <a:buFont typeface="Arial" panose="020B0604020202020204" pitchFamily="34" charset="0"/>
              <a:buChar char="–"/>
            </a:pPr>
            <a:r>
              <a:rPr lang="en-US" dirty="0" smtClean="0"/>
              <a:t>State that you would have to clear such discussions with your security officer.</a:t>
            </a:r>
          </a:p>
          <a:p>
            <a:pPr marL="285750" indent="-285750">
              <a:buFont typeface="Arial" panose="020B0604020202020204" pitchFamily="34" charset="0"/>
              <a:buChar char="–"/>
            </a:pPr>
            <a:r>
              <a:rPr lang="en-US" dirty="0" smtClean="0"/>
              <a:t>State that you cannot discuss the matter.</a:t>
            </a:r>
          </a:p>
          <a:p>
            <a:endParaRPr lang="en-US" dirty="0"/>
          </a:p>
        </p:txBody>
      </p:sp>
    </p:spTree>
    <p:extLst>
      <p:ext uri="{BB962C8B-B14F-4D97-AF65-F5344CB8AC3E}">
        <p14:creationId xmlns:p14="http://schemas.microsoft.com/office/powerpoint/2010/main" val="19669905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sz="3600" b="1" dirty="0"/>
              <a:t>Why do people SPY?</a:t>
            </a:r>
            <a:endParaRPr lang="en-US" sz="3600" dirty="0"/>
          </a:p>
        </p:txBody>
      </p:sp>
      <p:sp>
        <p:nvSpPr>
          <p:cNvPr id="3" name="Content Placeholder 2"/>
          <p:cNvSpPr>
            <a:spLocks noGrp="1"/>
          </p:cNvSpPr>
          <p:nvPr>
            <p:ph idx="1"/>
          </p:nvPr>
        </p:nvSpPr>
        <p:spPr>
          <a:xfrm>
            <a:off x="533400" y="966708"/>
            <a:ext cx="8229600" cy="5129292"/>
          </a:xfrm>
        </p:spPr>
        <p:txBody>
          <a:bodyPr>
            <a:normAutofit fontScale="92500" lnSpcReduction="10000"/>
          </a:bodyPr>
          <a:lstStyle/>
          <a:p>
            <a:r>
              <a:rPr lang="en-US" sz="1900" b="1" dirty="0" smtClean="0"/>
              <a:t>Greed or Financial Need:  </a:t>
            </a:r>
            <a:r>
              <a:rPr lang="en-US" sz="1600" dirty="0" smtClean="0"/>
              <a:t>A belief that money can fix anything.  Excessive debt or overwhelming expenses.</a:t>
            </a:r>
          </a:p>
          <a:p>
            <a:r>
              <a:rPr lang="en-US" sz="1900" b="1" dirty="0" smtClean="0"/>
              <a:t>Anger/Revenge:  </a:t>
            </a:r>
            <a:r>
              <a:rPr lang="en-US" sz="1600" dirty="0" smtClean="0"/>
              <a:t>Disgruntlement to the point of wanting to retaliate against the organization.</a:t>
            </a:r>
          </a:p>
          <a:p>
            <a:r>
              <a:rPr lang="en-US" sz="1900" b="1" dirty="0" smtClean="0"/>
              <a:t>Problems at work:  </a:t>
            </a:r>
            <a:r>
              <a:rPr lang="en-US" sz="1600" dirty="0" smtClean="0"/>
              <a:t>A lack of recognition, disagreements with co-workers or managers, dissatisfaction with the job, a pending layoff.</a:t>
            </a:r>
          </a:p>
          <a:p>
            <a:r>
              <a:rPr lang="en-US" sz="1900" b="1" dirty="0" smtClean="0"/>
              <a:t>Ideology/Identification:  </a:t>
            </a:r>
            <a:r>
              <a:rPr lang="en-US" sz="1600" dirty="0" smtClean="0"/>
              <a:t>A desire to help the “underdog” or a particular cause.</a:t>
            </a:r>
          </a:p>
          <a:p>
            <a:r>
              <a:rPr lang="en-US" sz="1900" b="1" dirty="0" smtClean="0"/>
              <a:t>Divided/Loyalty:  </a:t>
            </a:r>
            <a:r>
              <a:rPr lang="en-US" sz="1600" dirty="0" smtClean="0"/>
              <a:t>Allegiance to another person or company, or to a country besides the United States.</a:t>
            </a:r>
          </a:p>
          <a:p>
            <a:r>
              <a:rPr lang="en-US" sz="1900" b="1" dirty="0" smtClean="0"/>
              <a:t>Adventure/thrill</a:t>
            </a:r>
            <a:r>
              <a:rPr lang="en-US" sz="1600" dirty="0" smtClean="0"/>
              <a:t>:  Want to ad excitement to their life, intrigued by the clandestine activity, “James Bond Wannabe”.</a:t>
            </a:r>
          </a:p>
          <a:p>
            <a:r>
              <a:rPr lang="en-US" sz="1900" b="1" dirty="0" smtClean="0"/>
              <a:t>Vulnerability to blackmail:  </a:t>
            </a:r>
            <a:r>
              <a:rPr lang="en-US" sz="1600" dirty="0" smtClean="0"/>
              <a:t>Extra-marital affairs, gambling, fraud.</a:t>
            </a:r>
          </a:p>
          <a:p>
            <a:r>
              <a:rPr lang="en-US" sz="1900" b="1" dirty="0" smtClean="0"/>
              <a:t>Ego/Self-image:  </a:t>
            </a:r>
            <a:r>
              <a:rPr lang="en-US" sz="1600" dirty="0" smtClean="0"/>
              <a:t>An “</a:t>
            </a:r>
            <a:r>
              <a:rPr lang="en-US" sz="1600" i="1" u="sng" dirty="0" smtClean="0"/>
              <a:t>rules apply to everyone but me </a:t>
            </a:r>
            <a:r>
              <a:rPr lang="en-US" sz="1600" dirty="0" smtClean="0"/>
              <a:t>” attitude, or desire to repair wounds to their self-esteem.  Vulnerability to flattery or the promise of a better job.  Often coupled with Ager/Revenge or Adventure/Thrill.</a:t>
            </a:r>
          </a:p>
          <a:p>
            <a:r>
              <a:rPr lang="en-US" sz="1900" b="1" dirty="0" smtClean="0"/>
              <a:t>Ingratiation:  </a:t>
            </a:r>
            <a:r>
              <a:rPr lang="en-US" sz="1600" dirty="0" smtClean="0"/>
              <a:t>A desire to please or win the approval of someone who could benefit from insider information with the exception of returned favors.</a:t>
            </a:r>
          </a:p>
          <a:p>
            <a:r>
              <a:rPr lang="en-US" sz="1900" b="1" dirty="0" smtClean="0"/>
              <a:t>Compulsive and destructive behavior:  </a:t>
            </a:r>
            <a:r>
              <a:rPr lang="en-US" sz="1600" dirty="0" smtClean="0"/>
              <a:t>Drug or alcohol abuse, or other addictive behaviors.</a:t>
            </a:r>
          </a:p>
          <a:p>
            <a:r>
              <a:rPr lang="en-US" sz="1900" b="1" dirty="0" smtClean="0"/>
              <a:t>Family problems:  </a:t>
            </a:r>
            <a:r>
              <a:rPr lang="en-US" sz="1600" dirty="0" smtClean="0"/>
              <a:t>Marital conflicts or separation from loved ones.</a:t>
            </a:r>
          </a:p>
          <a:p>
            <a:endParaRPr lang="en-US" sz="1600" dirty="0" smtClean="0"/>
          </a:p>
          <a:p>
            <a:endParaRPr lang="en-US" sz="1600" dirty="0"/>
          </a:p>
          <a:p>
            <a:endParaRPr lang="en-US" sz="1600" dirty="0"/>
          </a:p>
        </p:txBody>
      </p:sp>
      <p:sp>
        <p:nvSpPr>
          <p:cNvPr id="6" name="Footer Placeholder 5"/>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20662637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TextBox 2"/>
          <p:cNvSpPr txBox="1"/>
          <p:nvPr/>
        </p:nvSpPr>
        <p:spPr>
          <a:xfrm>
            <a:off x="1295400" y="533400"/>
            <a:ext cx="6858000" cy="646331"/>
          </a:xfrm>
          <a:prstGeom prst="rect">
            <a:avLst/>
          </a:prstGeom>
          <a:noFill/>
        </p:spPr>
        <p:txBody>
          <a:bodyPr wrap="square" rtlCol="0">
            <a:spAutoFit/>
          </a:bodyPr>
          <a:lstStyle/>
          <a:p>
            <a:r>
              <a:rPr lang="en-US" sz="3600" b="1" dirty="0" smtClean="0"/>
              <a:t>Organizational Vulnerabilities</a:t>
            </a:r>
            <a:endParaRPr lang="en-US" sz="3600" b="1" dirty="0"/>
          </a:p>
        </p:txBody>
      </p:sp>
      <p:sp>
        <p:nvSpPr>
          <p:cNvPr id="4" name="TextBox 3"/>
          <p:cNvSpPr txBox="1"/>
          <p:nvPr/>
        </p:nvSpPr>
        <p:spPr>
          <a:xfrm>
            <a:off x="840419" y="1187869"/>
            <a:ext cx="7315200" cy="1200329"/>
          </a:xfrm>
          <a:prstGeom prst="rect">
            <a:avLst/>
          </a:prstGeom>
          <a:noFill/>
        </p:spPr>
        <p:txBody>
          <a:bodyPr wrap="square" rtlCol="0">
            <a:spAutoFit/>
          </a:bodyPr>
          <a:lstStyle/>
          <a:p>
            <a:r>
              <a:rPr lang="en-US" dirty="0" smtClean="0"/>
              <a:t>Having a solid security operations program in your organization is worthless if the program is not enforced.   </a:t>
            </a:r>
          </a:p>
          <a:p>
            <a:endParaRPr lang="en-US" dirty="0"/>
          </a:p>
          <a:p>
            <a:r>
              <a:rPr lang="en-US" dirty="0" smtClean="0"/>
              <a:t>You may as well give the thieves the “keys to the castle”, as it is said. </a:t>
            </a:r>
            <a:endParaRPr lang="en-US" dirty="0"/>
          </a:p>
        </p:txBody>
      </p:sp>
      <p:sp>
        <p:nvSpPr>
          <p:cNvPr id="5" name="Rectangle 4"/>
          <p:cNvSpPr/>
          <p:nvPr/>
        </p:nvSpPr>
        <p:spPr>
          <a:xfrm>
            <a:off x="479394" y="2495729"/>
            <a:ext cx="7391400" cy="3785652"/>
          </a:xfrm>
          <a:prstGeom prst="rect">
            <a:avLst/>
          </a:prstGeom>
        </p:spPr>
        <p:txBody>
          <a:bodyPr wrap="square">
            <a:spAutoFit/>
          </a:bodyPr>
          <a:lstStyle/>
          <a:p>
            <a:r>
              <a:rPr lang="en-US" sz="1600" b="1" dirty="0" smtClean="0"/>
              <a:t>Examples of Organizational vulnerabilities : </a:t>
            </a:r>
          </a:p>
          <a:p>
            <a:endParaRPr lang="en-US" sz="1400" dirty="0"/>
          </a:p>
          <a:p>
            <a:pPr marL="285750" indent="-285750">
              <a:buFont typeface="Arial" panose="020B0604020202020204" pitchFamily="34" charset="0"/>
              <a:buChar char="•"/>
            </a:pPr>
            <a:r>
              <a:rPr lang="en-US" sz="1400" dirty="0" smtClean="0"/>
              <a:t>Not labeling proprietary or classified information correctly or not labeling it at all.</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smtClean="0"/>
              <a:t>Making it easy for someone to exit the facility (or network system) with proprietary, classified or other protected materials.</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Not having defined policies regarding working from home on projects of a sensitive or proprietary nature.</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Giving the perception that security is relaxed and the consequences for theft are minimal or non-existent.</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Not training employees properly on how to protect proprietary information.</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Time pressure:  employees who are rushed may inadequately secure proprietary or protected materials, or not fully consider the consequences of their actions.</a:t>
            </a:r>
            <a:endParaRPr lang="en-US" sz="1400" dirty="0">
              <a:effectLst/>
            </a:endParaRPr>
          </a:p>
        </p:txBody>
      </p:sp>
    </p:spTree>
    <p:extLst>
      <p:ext uri="{BB962C8B-B14F-4D97-AF65-F5344CB8AC3E}">
        <p14:creationId xmlns:p14="http://schemas.microsoft.com/office/powerpoint/2010/main" val="589805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t>What can I do to help prevent espionage?</a:t>
            </a:r>
            <a:endParaRPr lang="en-US" sz="4000" b="1" dirty="0"/>
          </a:p>
        </p:txBody>
      </p:sp>
      <p:sp>
        <p:nvSpPr>
          <p:cNvPr id="3" name="Content Placeholder 2"/>
          <p:cNvSpPr>
            <a:spLocks noGrp="1"/>
          </p:cNvSpPr>
          <p:nvPr>
            <p:ph idx="1"/>
          </p:nvPr>
        </p:nvSpPr>
        <p:spPr>
          <a:xfrm>
            <a:off x="457200" y="1447800"/>
            <a:ext cx="8229600" cy="4525963"/>
          </a:xfrm>
        </p:spPr>
        <p:txBody>
          <a:bodyPr>
            <a:normAutofit fontScale="92500" lnSpcReduction="10000"/>
          </a:bodyPr>
          <a:lstStyle/>
          <a:p>
            <a:pPr marL="0" indent="0">
              <a:buNone/>
            </a:pPr>
            <a:r>
              <a:rPr lang="en-US" sz="2000" dirty="0" smtClean="0"/>
              <a:t>Being forever vigilant is the key in protecting Information, operations, facilities and people.</a:t>
            </a:r>
          </a:p>
          <a:p>
            <a:pPr marL="0" indent="0">
              <a:buNone/>
            </a:pPr>
            <a:endParaRPr lang="en-US" sz="2000" dirty="0" smtClean="0"/>
          </a:p>
          <a:p>
            <a:pPr marL="0" indent="0">
              <a:buNone/>
            </a:pPr>
            <a:r>
              <a:rPr lang="en-US" sz="2000" dirty="0" smtClean="0"/>
              <a:t>Your role is to be aware of potential issues and to exercise good judgment in determining what and when to report.</a:t>
            </a:r>
          </a:p>
          <a:p>
            <a:pPr marL="0" indent="0">
              <a:buNone/>
            </a:pPr>
            <a:endParaRPr lang="en-US" sz="2000" dirty="0"/>
          </a:p>
          <a:p>
            <a:pPr marL="0" indent="0">
              <a:buNone/>
            </a:pPr>
            <a:r>
              <a:rPr lang="en-US" sz="2000" dirty="0" smtClean="0"/>
              <a:t>Looking away, will not make it go away.  We must get more involved in protecting our organization in the interest of national security.  </a:t>
            </a:r>
          </a:p>
          <a:p>
            <a:pPr marL="0" indent="0">
              <a:buNone/>
            </a:pPr>
            <a:endParaRPr lang="en-US" sz="2000" dirty="0"/>
          </a:p>
          <a:p>
            <a:pPr marL="0" indent="0">
              <a:buNone/>
            </a:pPr>
            <a:r>
              <a:rPr lang="en-US" sz="2000" dirty="0" smtClean="0"/>
              <a:t>We need to  and becoming proactive versus reactive to protect a co-worker from his/her own potentially self-destructive behavior. </a:t>
            </a:r>
          </a:p>
          <a:p>
            <a:pPr marL="0" indent="0">
              <a:buNone/>
            </a:pPr>
            <a:endParaRPr lang="en-US" sz="2000" dirty="0"/>
          </a:p>
          <a:p>
            <a:pPr marL="0" indent="0">
              <a:buNone/>
            </a:pPr>
            <a:r>
              <a:rPr lang="en-US" sz="2000" dirty="0" smtClean="0"/>
              <a:t>If you a co-worker’s behavior raises concerns that merit reporting to your FSO, it is your obligation to do so.  </a:t>
            </a:r>
            <a:r>
              <a:rPr lang="en-US" sz="2000" b="1" dirty="0" smtClean="0"/>
              <a:t>All reports will be checked out with the utmost confidentially and discretion.</a:t>
            </a:r>
            <a:endParaRPr lang="en-US" sz="2000" b="1"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3855362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5" name="TextBox 4"/>
          <p:cNvSpPr txBox="1"/>
          <p:nvPr/>
        </p:nvSpPr>
        <p:spPr>
          <a:xfrm>
            <a:off x="753861" y="3886200"/>
            <a:ext cx="7856739" cy="1754326"/>
          </a:xfrm>
          <a:prstGeom prst="rect">
            <a:avLst/>
          </a:prstGeom>
          <a:noFill/>
        </p:spPr>
        <p:txBody>
          <a:bodyPr wrap="square" rtlCol="0">
            <a:spAutoFit/>
          </a:bodyPr>
          <a:lstStyle/>
          <a:p>
            <a:r>
              <a:rPr lang="en-US" dirty="0" smtClean="0"/>
              <a:t>According to the Presidential Executive Order# 12968 on “Access to Classified Information” under Sec. 6.2. Employee Responsibilities it states,  </a:t>
            </a:r>
          </a:p>
          <a:p>
            <a:r>
              <a:rPr lang="en-US" dirty="0" smtClean="0"/>
              <a:t>“</a:t>
            </a:r>
            <a:r>
              <a:rPr lang="en-US" b="1" i="1" dirty="0" smtClean="0"/>
              <a:t>Employees </a:t>
            </a:r>
            <a:r>
              <a:rPr lang="en-US" b="1" i="1" dirty="0"/>
              <a:t>are encouraged and expected to report any information that raises doubts as to whether another employee's continued eligibility for access to classified information is clearly consistent with the national security</a:t>
            </a:r>
            <a:r>
              <a:rPr lang="en-US" b="1" i="1" dirty="0" smtClean="0"/>
              <a:t>.” </a:t>
            </a:r>
            <a:endParaRPr lang="en-US" b="1" i="1" dirty="0"/>
          </a:p>
          <a:p>
            <a:endParaRPr lang="en-US" dirty="0"/>
          </a:p>
        </p:txBody>
      </p:sp>
      <p:sp>
        <p:nvSpPr>
          <p:cNvPr id="6" name="TextBox 5"/>
          <p:cNvSpPr txBox="1"/>
          <p:nvPr/>
        </p:nvSpPr>
        <p:spPr>
          <a:xfrm>
            <a:off x="629574" y="470517"/>
            <a:ext cx="7696200" cy="646331"/>
          </a:xfrm>
          <a:prstGeom prst="rect">
            <a:avLst/>
          </a:prstGeom>
          <a:noFill/>
        </p:spPr>
        <p:txBody>
          <a:bodyPr wrap="square" rtlCol="0">
            <a:spAutoFit/>
          </a:bodyPr>
          <a:lstStyle/>
          <a:p>
            <a:pPr algn="ctr"/>
            <a:r>
              <a:rPr lang="en-US" sz="3600" b="1" dirty="0"/>
              <a:t>Presidential Executive Order# 12968</a:t>
            </a:r>
          </a:p>
        </p:txBody>
      </p:sp>
      <p:sp>
        <p:nvSpPr>
          <p:cNvPr id="7" name="TextBox 6"/>
          <p:cNvSpPr txBox="1"/>
          <p:nvPr/>
        </p:nvSpPr>
        <p:spPr>
          <a:xfrm>
            <a:off x="1143000" y="1905000"/>
            <a:ext cx="6304626" cy="1200329"/>
          </a:xfrm>
          <a:prstGeom prst="rect">
            <a:avLst/>
          </a:prstGeom>
          <a:noFill/>
        </p:spPr>
        <p:txBody>
          <a:bodyPr wrap="square" rtlCol="0">
            <a:spAutoFit/>
          </a:bodyPr>
          <a:lstStyle/>
          <a:p>
            <a:pPr algn="ctr"/>
            <a:r>
              <a:rPr lang="en-US" b="1" dirty="0"/>
              <a:t>ACCESS TO CLASSIFIED INFORMATION</a:t>
            </a:r>
          </a:p>
          <a:p>
            <a:pPr algn="ctr"/>
            <a:r>
              <a:rPr lang="en-US" b="1" dirty="0"/>
              <a:t>THE WHITE HOUSE</a:t>
            </a:r>
          </a:p>
          <a:p>
            <a:pPr algn="ctr"/>
            <a:r>
              <a:rPr lang="en-US" b="1" dirty="0"/>
              <a:t>Office of the Press Secretary</a:t>
            </a:r>
            <a:r>
              <a:rPr lang="en-US" dirty="0"/>
              <a:t> </a:t>
            </a:r>
          </a:p>
          <a:p>
            <a:pPr algn="ctr"/>
            <a:r>
              <a:rPr lang="en-US" i="1" dirty="0"/>
              <a:t>For Immediate Release -- August 4, 1995</a:t>
            </a:r>
            <a:r>
              <a:rPr lang="en-US" dirty="0"/>
              <a:t> </a:t>
            </a:r>
          </a:p>
        </p:txBody>
      </p:sp>
    </p:spTree>
    <p:extLst>
      <p:ext uri="{BB962C8B-B14F-4D97-AF65-F5344CB8AC3E}">
        <p14:creationId xmlns:p14="http://schemas.microsoft.com/office/powerpoint/2010/main" val="29924599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Edward Snowden</a:t>
            </a:r>
            <a:endParaRPr lang="en-US" dirty="0"/>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54562" y="1575594"/>
            <a:ext cx="2752725" cy="3248025"/>
          </a:xfrm>
        </p:spPr>
      </p:pic>
      <p:sp>
        <p:nvSpPr>
          <p:cNvPr id="7" name="Text Placeholder 6"/>
          <p:cNvSpPr>
            <a:spLocks noGrp="1"/>
          </p:cNvSpPr>
          <p:nvPr>
            <p:ph type="body" sz="half" idx="2"/>
          </p:nvPr>
        </p:nvSpPr>
        <p:spPr/>
        <p:txBody>
          <a:bodyPr>
            <a:normAutofit/>
          </a:bodyPr>
          <a:lstStyle/>
          <a:p>
            <a:r>
              <a:rPr lang="en-US" sz="2000" dirty="0"/>
              <a:t>“I’ve got some stuff you might be interested in.”</a:t>
            </a:r>
          </a:p>
          <a:p>
            <a:endParaRPr lang="en-US" sz="2000" dirty="0"/>
          </a:p>
          <a:p>
            <a:r>
              <a:rPr lang="en-US" sz="2000" dirty="0"/>
              <a:t>With that simple message, sent in December 2012 from former NSA contractor Edward Snowden to Guardian reporter Glenn Greenwald, the biggest leak of government secrets in history was set in motion.</a:t>
            </a:r>
          </a:p>
          <a:p>
            <a:endParaRPr lang="en-US" sz="2000" dirty="0"/>
          </a:p>
        </p:txBody>
      </p:sp>
      <p:sp>
        <p:nvSpPr>
          <p:cNvPr id="2" name="Footer Placeholder 1"/>
          <p:cNvSpPr>
            <a:spLocks noGrp="1"/>
          </p:cNvSpPr>
          <p:nvPr>
            <p:ph type="ftr" sz="quarter" idx="11"/>
          </p:nvPr>
        </p:nvSpPr>
        <p:spPr/>
        <p:txBody>
          <a:bodyPr/>
          <a:lstStyle/>
          <a:p>
            <a:r>
              <a:rPr lang="en-US" smtClean="0"/>
              <a:t>Shared by Diane Davis for IT Course    </a:t>
            </a:r>
            <a:endParaRPr lang="en-US" dirty="0"/>
          </a:p>
        </p:txBody>
      </p:sp>
    </p:spTree>
    <p:extLst>
      <p:ext uri="{BB962C8B-B14F-4D97-AF65-F5344CB8AC3E}">
        <p14:creationId xmlns:p14="http://schemas.microsoft.com/office/powerpoint/2010/main" val="13840945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Pfc. Bradley Manning</a:t>
            </a:r>
            <a:endParaRPr lang="en-US" dirty="0"/>
          </a:p>
        </p:txBody>
      </p:sp>
      <p:pic>
        <p:nvPicPr>
          <p:cNvPr id="8" name="Content Placeholder 7"/>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1872" y="838200"/>
            <a:ext cx="3962527" cy="4191000"/>
          </a:xfrm>
        </p:spPr>
      </p:pic>
      <p:sp>
        <p:nvSpPr>
          <p:cNvPr id="7" name="Text Placeholder 6"/>
          <p:cNvSpPr>
            <a:spLocks noGrp="1"/>
          </p:cNvSpPr>
          <p:nvPr>
            <p:ph type="body" sz="half" idx="2"/>
          </p:nvPr>
        </p:nvSpPr>
        <p:spPr/>
        <p:txBody>
          <a:bodyPr>
            <a:normAutofit/>
          </a:bodyPr>
          <a:lstStyle/>
          <a:p>
            <a:r>
              <a:rPr lang="en-US" sz="2400" dirty="0"/>
              <a:t>A military judge on Wednesday sentenced Pfc. Bradley Manning to 35 years in prison, bringing to a close the government’s determined pursuit of the Army intelligence analyst who leaked the largest cache of classified documents in U.S. history.</a:t>
            </a:r>
          </a:p>
        </p:txBody>
      </p:sp>
      <p:sp>
        <p:nvSpPr>
          <p:cNvPr id="2" name="Footer Placeholder 1"/>
          <p:cNvSpPr>
            <a:spLocks noGrp="1"/>
          </p:cNvSpPr>
          <p:nvPr>
            <p:ph type="ftr" sz="quarter" idx="11"/>
          </p:nvPr>
        </p:nvSpPr>
        <p:spPr/>
        <p:txBody>
          <a:bodyPr/>
          <a:lstStyle/>
          <a:p>
            <a:r>
              <a:rPr lang="en-US" smtClean="0"/>
              <a:t>Shared by Diane Davis for IT Course    </a:t>
            </a:r>
            <a:endParaRPr lang="en-US" dirty="0"/>
          </a:p>
        </p:txBody>
      </p:sp>
    </p:spTree>
    <p:extLst>
      <p:ext uri="{BB962C8B-B14F-4D97-AF65-F5344CB8AC3E}">
        <p14:creationId xmlns:p14="http://schemas.microsoft.com/office/powerpoint/2010/main" val="13003622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sz="4000" b="1" dirty="0"/>
              <a:t>Why is the INSIDER </a:t>
            </a:r>
            <a:r>
              <a:rPr lang="en-US" sz="4000" dirty="0"/>
              <a:t/>
            </a:r>
            <a:br>
              <a:rPr lang="en-US" sz="4000" dirty="0"/>
            </a:br>
            <a:r>
              <a:rPr lang="en-US" sz="4000" b="1" dirty="0"/>
              <a:t>THREAT significant?</a:t>
            </a:r>
            <a:endParaRPr lang="en-US" sz="4000" dirty="0"/>
          </a:p>
        </p:txBody>
      </p:sp>
      <p:sp>
        <p:nvSpPr>
          <p:cNvPr id="3" name="Content Placeholder 2"/>
          <p:cNvSpPr>
            <a:spLocks noGrp="1"/>
          </p:cNvSpPr>
          <p:nvPr>
            <p:ph idx="1"/>
          </p:nvPr>
        </p:nvSpPr>
        <p:spPr>
          <a:xfrm>
            <a:off x="457200" y="1828800"/>
            <a:ext cx="8229600" cy="4525963"/>
          </a:xfrm>
        </p:spPr>
        <p:txBody>
          <a:bodyPr>
            <a:normAutofit/>
          </a:bodyPr>
          <a:lstStyle/>
          <a:p>
            <a:pPr marL="0" indent="0">
              <a:buNone/>
            </a:pPr>
            <a:r>
              <a:rPr lang="en-US" sz="2400" dirty="0" smtClean="0"/>
              <a:t> </a:t>
            </a:r>
            <a:r>
              <a:rPr lang="en-US" sz="2400" b="1" dirty="0" smtClean="0"/>
              <a:t>An </a:t>
            </a:r>
            <a:r>
              <a:rPr lang="en-US" sz="2400" b="1" dirty="0"/>
              <a:t>insider can have a negative impact on national security and industry resulting in</a:t>
            </a:r>
            <a:r>
              <a:rPr lang="en-US" sz="2400" b="1" dirty="0" smtClean="0"/>
              <a:t>:</a:t>
            </a:r>
          </a:p>
          <a:p>
            <a:pPr marL="0" indent="0">
              <a:buNone/>
            </a:pPr>
            <a:endParaRPr lang="en-US" sz="2000" b="1" dirty="0" smtClean="0"/>
          </a:p>
          <a:p>
            <a:r>
              <a:rPr lang="en-US" sz="1800" dirty="0" smtClean="0"/>
              <a:t>Loss </a:t>
            </a:r>
            <a:r>
              <a:rPr lang="en-US" sz="1800" dirty="0"/>
              <a:t>or compromise of classified, export-controlled, or proprietary information</a:t>
            </a:r>
          </a:p>
          <a:p>
            <a:r>
              <a:rPr lang="en-US" sz="1800" dirty="0" smtClean="0"/>
              <a:t>Weapons </a:t>
            </a:r>
            <a:r>
              <a:rPr lang="en-US" sz="1800" dirty="0"/>
              <a:t>systems cloned, destroyed, or countered</a:t>
            </a:r>
          </a:p>
          <a:p>
            <a:r>
              <a:rPr lang="en-US" sz="1800" dirty="0" smtClean="0"/>
              <a:t>Loss </a:t>
            </a:r>
            <a:r>
              <a:rPr lang="en-US" sz="1800" dirty="0"/>
              <a:t>of technological superiority</a:t>
            </a:r>
          </a:p>
          <a:p>
            <a:r>
              <a:rPr lang="en-US" sz="1800" dirty="0" smtClean="0"/>
              <a:t>Economic loss</a:t>
            </a:r>
            <a:endParaRPr lang="en-US" sz="1800" dirty="0"/>
          </a:p>
          <a:p>
            <a:r>
              <a:rPr lang="en-US" sz="1800" dirty="0" smtClean="0"/>
              <a:t>Loss </a:t>
            </a:r>
            <a:r>
              <a:rPr lang="en-US" sz="1800" dirty="0"/>
              <a:t>of life </a:t>
            </a:r>
          </a:p>
        </p:txBody>
      </p:sp>
      <p:pic>
        <p:nvPicPr>
          <p:cNvPr id="2051" name="Picture 3" descr="C:\Users\ddavis\Desktop\Clip Art\Computer Data security\computer security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4876800"/>
            <a:ext cx="1206500" cy="176114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ddavis\Desktop\Clip Art\Violence\thCABY0J8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3733800"/>
            <a:ext cx="2400300" cy="149542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ddavis\Desktop\Clip Art\Security\thCASW6OQ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5929" y="4038600"/>
            <a:ext cx="2238375" cy="1457546"/>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28521023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DSS defines insider threat as:</a:t>
            </a:r>
            <a:endParaRPr lang="en-US" dirty="0"/>
          </a:p>
        </p:txBody>
      </p:sp>
      <p:sp>
        <p:nvSpPr>
          <p:cNvPr id="3" name="Content Placeholder 2"/>
          <p:cNvSpPr>
            <a:spLocks noGrp="1"/>
          </p:cNvSpPr>
          <p:nvPr>
            <p:ph idx="1"/>
          </p:nvPr>
        </p:nvSpPr>
        <p:spPr>
          <a:xfrm>
            <a:off x="228600" y="1397162"/>
            <a:ext cx="8229600" cy="4525963"/>
          </a:xfrm>
        </p:spPr>
        <p:txBody>
          <a:bodyPr>
            <a:normAutofit/>
          </a:bodyPr>
          <a:lstStyle/>
          <a:p>
            <a:r>
              <a:rPr lang="en-US" sz="1800" b="1" dirty="0"/>
              <a:t>Acts of commission or omission by an insider who intentionally or unintentionally compromises or potentially compromises DoD’s ability to accomplish its mission. These acts include, but are not limited to, espionage, unauthorized disclosure of information, and any other activity resulting in the loss or degradation of departmental resources or capabilities.</a:t>
            </a:r>
            <a:endParaRPr lang="en-US" sz="1800" dirty="0"/>
          </a:p>
        </p:txBody>
      </p:sp>
      <p:pic>
        <p:nvPicPr>
          <p:cNvPr id="4" name="Picture 3" descr="http://ts2.mm.bing.net/th?id=H.5046059443161073&amp;w=177&amp;h=165&amp;c=7&amp;rs=1&amp;pid=1.7">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554052" y="4755356"/>
            <a:ext cx="1600200" cy="1257300"/>
          </a:xfrm>
          <a:prstGeom prst="rect">
            <a:avLst/>
          </a:prstGeom>
          <a:noFill/>
          <a:ln>
            <a:noFill/>
          </a:ln>
        </p:spPr>
      </p:pic>
      <p:pic>
        <p:nvPicPr>
          <p:cNvPr id="5" name="Picture 3" descr="C:\Users\ddavis\Desktop\Clip Art\Clearance adjudication\money.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6527" y="5181600"/>
            <a:ext cx="1514505" cy="103938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424126" y="3627146"/>
            <a:ext cx="6019800" cy="954107"/>
          </a:xfrm>
          <a:prstGeom prst="rect">
            <a:avLst/>
          </a:prstGeom>
          <a:noFill/>
        </p:spPr>
        <p:txBody>
          <a:bodyPr wrap="square" rtlCol="0">
            <a:spAutoFit/>
          </a:bodyPr>
          <a:lstStyle/>
          <a:p>
            <a:r>
              <a:rPr lang="en-US" sz="1400" b="1" dirty="0" smtClean="0"/>
              <a:t>A </a:t>
            </a:r>
            <a:r>
              <a:rPr lang="en-US" sz="1400" b="1" dirty="0"/>
              <a:t>former FBI agent, </a:t>
            </a:r>
            <a:r>
              <a:rPr lang="en-US" sz="1400" b="1" dirty="0" smtClean="0"/>
              <a:t>Earl Pitts </a:t>
            </a:r>
            <a:r>
              <a:rPr lang="en-US" sz="1400" b="1" dirty="0"/>
              <a:t>had been charged with selling U.S. intelligence secrets to the Russians for payments in excess of $224,000 from 1987 to </a:t>
            </a:r>
            <a:r>
              <a:rPr lang="en-US" sz="1400" b="1" dirty="0" smtClean="0"/>
              <a:t>1992. </a:t>
            </a:r>
            <a:r>
              <a:rPr lang="en-US" sz="1400" b="1" dirty="0"/>
              <a:t>On June 27, 1997, Earl Pitts was sentenced by a federal judge to 27 years in prison for spying for Moscow both before and after the fall of the Soviet Union. </a:t>
            </a:r>
          </a:p>
        </p:txBody>
      </p:sp>
      <p:pic>
        <p:nvPicPr>
          <p:cNvPr id="10242" name="Picture 2" descr="C:\Users\ddavis\Desktop\Clip Art\Flags\thCAM3I4SS.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7000" y="4724400"/>
            <a:ext cx="2133600" cy="1319213"/>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8"/>
          <p:cNvSpPr>
            <a:spLocks noGrp="1"/>
          </p:cNvSpPr>
          <p:nvPr>
            <p:ph type="ftr" sz="quarter" idx="11"/>
          </p:nvPr>
        </p:nvSpPr>
        <p:spPr/>
        <p:txBody>
          <a:bodyPr/>
          <a:lstStyle/>
          <a:p>
            <a:r>
              <a:rPr lang="en-US" smtClean="0"/>
              <a:t>Shared by Diane Davis for IT Course    </a:t>
            </a:r>
            <a:endParaRPr lang="en-US" dirty="0"/>
          </a:p>
        </p:txBody>
      </p:sp>
    </p:spTree>
    <p:extLst>
      <p:ext uri="{BB962C8B-B14F-4D97-AF65-F5344CB8AC3E}">
        <p14:creationId xmlns:p14="http://schemas.microsoft.com/office/powerpoint/2010/main" val="2349312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Users\ddavis\Desktop\Clip Art\Individuals\Ana Belen Montes.jpg"/>
          <p:cNvPicPr/>
          <p:nvPr/>
        </p:nvPicPr>
        <p:blipFill>
          <a:blip r:embed="rId3">
            <a:extLst>
              <a:ext uri="{28A0092B-C50C-407E-A947-70E740481C1C}">
                <a14:useLocalDpi xmlns:a14="http://schemas.microsoft.com/office/drawing/2010/main" val="0"/>
              </a:ext>
            </a:extLst>
          </a:blip>
          <a:srcRect/>
          <a:stretch>
            <a:fillRect/>
          </a:stretch>
        </p:blipFill>
        <p:spPr bwMode="auto">
          <a:xfrm>
            <a:off x="609600" y="742772"/>
            <a:ext cx="1676400" cy="1981200"/>
          </a:xfrm>
          <a:prstGeom prst="rect">
            <a:avLst/>
          </a:prstGeom>
          <a:noFill/>
          <a:ln>
            <a:noFill/>
          </a:ln>
        </p:spPr>
      </p:pic>
      <p:sp>
        <p:nvSpPr>
          <p:cNvPr id="3" name="Rectangle 2"/>
          <p:cNvSpPr/>
          <p:nvPr/>
        </p:nvSpPr>
        <p:spPr>
          <a:xfrm>
            <a:off x="2590800" y="1600200"/>
            <a:ext cx="5029200" cy="2339102"/>
          </a:xfrm>
          <a:prstGeom prst="rect">
            <a:avLst/>
          </a:prstGeom>
        </p:spPr>
        <p:txBody>
          <a:bodyPr wrap="square">
            <a:spAutoFit/>
          </a:bodyPr>
          <a:lstStyle/>
          <a:p>
            <a:r>
              <a:rPr lang="en-US" sz="1600" dirty="0"/>
              <a:t>On 21 September 2001, the FBI arrested Ana Belen Montes, a US citizen born 28 February 1957, on a US military installation in Nurnberg, Germany. </a:t>
            </a:r>
            <a:endParaRPr lang="en-US" sz="1600" dirty="0" smtClean="0"/>
          </a:p>
          <a:p>
            <a:endParaRPr lang="en-US" sz="1600" dirty="0"/>
          </a:p>
          <a:p>
            <a:r>
              <a:rPr lang="en-US" sz="1600" dirty="0" smtClean="0"/>
              <a:t>On </a:t>
            </a:r>
            <a:r>
              <a:rPr lang="en-US" sz="1600" dirty="0"/>
              <a:t>19 March 2002, </a:t>
            </a:r>
            <a:r>
              <a:rPr lang="en-US" sz="1600" dirty="0" smtClean="0"/>
              <a:t>she </a:t>
            </a:r>
            <a:r>
              <a:rPr lang="en-US" sz="1600" dirty="0"/>
              <a:t>pleaded guilty to espionage in U.S. District Court in Washington, DC, and admitted that, for 16 years, she had passed top secret information to Cuban intelligence. </a:t>
            </a:r>
            <a:r>
              <a:rPr lang="en-US" sz="1600" dirty="0" smtClean="0"/>
              <a:t>  She received </a:t>
            </a:r>
            <a:r>
              <a:rPr lang="en-US" sz="1600" dirty="0"/>
              <a:t>25 years in prison. </a:t>
            </a:r>
          </a:p>
          <a:p>
            <a:endParaRPr lang="en-US" dirty="0"/>
          </a:p>
        </p:txBody>
      </p:sp>
      <p:sp>
        <p:nvSpPr>
          <p:cNvPr id="4" name="Rectangle 3"/>
          <p:cNvSpPr/>
          <p:nvPr/>
        </p:nvSpPr>
        <p:spPr>
          <a:xfrm>
            <a:off x="762000" y="3962400"/>
            <a:ext cx="8096250" cy="1938992"/>
          </a:xfrm>
          <a:prstGeom prst="rect">
            <a:avLst/>
          </a:prstGeom>
        </p:spPr>
        <p:txBody>
          <a:bodyPr wrap="square">
            <a:spAutoFit/>
          </a:bodyPr>
          <a:lstStyle/>
          <a:p>
            <a:r>
              <a:rPr lang="en-US" sz="1200" b="1" dirty="0" smtClean="0"/>
              <a:t>Anna Belen Montes (Born </a:t>
            </a:r>
            <a:r>
              <a:rPr lang="en-US" sz="1200" b="1" dirty="0"/>
              <a:t>February 28, 1957</a:t>
            </a:r>
            <a:r>
              <a:rPr lang="en-US" sz="1200" b="1" dirty="0" smtClean="0"/>
              <a:t>) born </a:t>
            </a:r>
            <a:r>
              <a:rPr lang="en-US" sz="1200" b="1" dirty="0"/>
              <a:t>in </a:t>
            </a:r>
            <a:r>
              <a:rPr lang="en-US" sz="1200" b="1" dirty="0" smtClean="0"/>
              <a:t>West Germany, </a:t>
            </a:r>
            <a:r>
              <a:rPr lang="en-US" sz="1200" b="1" dirty="0"/>
              <a:t>where her father, Alberto Montes, was posted as an </a:t>
            </a:r>
            <a:r>
              <a:rPr lang="en-US" sz="1200" b="1" dirty="0" smtClean="0"/>
              <a:t>Army  </a:t>
            </a:r>
            <a:r>
              <a:rPr lang="en-US" sz="1200" b="1" dirty="0"/>
              <a:t>doctor. The family later lived in </a:t>
            </a:r>
            <a:r>
              <a:rPr lang="en-US" sz="1200" b="1" dirty="0" smtClean="0"/>
              <a:t>Topeka, Kansas </a:t>
            </a:r>
            <a:r>
              <a:rPr lang="en-US" sz="1200" b="1" dirty="0"/>
              <a:t>and later </a:t>
            </a:r>
            <a:r>
              <a:rPr lang="en-US" sz="1200" b="1" dirty="0" smtClean="0"/>
              <a:t>Towson, Maryland, </a:t>
            </a:r>
            <a:r>
              <a:rPr lang="en-US" sz="1200" b="1" dirty="0"/>
              <a:t>where she graduated from </a:t>
            </a:r>
            <a:r>
              <a:rPr lang="en-US" sz="1200" b="1" dirty="0" smtClean="0"/>
              <a:t>Loch Raven High School </a:t>
            </a:r>
            <a:r>
              <a:rPr lang="en-US" sz="1200" b="1" dirty="0"/>
              <a:t>in 1975. In 1979 she earned a degree in foreign affairs from the </a:t>
            </a:r>
            <a:r>
              <a:rPr lang="en-US" sz="1200" b="1" dirty="0" smtClean="0"/>
              <a:t>University of Virginia, </a:t>
            </a:r>
            <a:r>
              <a:rPr lang="en-US" sz="1200" b="1" dirty="0"/>
              <a:t>and in 1988 she finished a master's degree at </a:t>
            </a:r>
            <a:r>
              <a:rPr lang="en-US" sz="1200" b="1" dirty="0" smtClean="0"/>
              <a:t>Johns Hopkins University </a:t>
            </a:r>
            <a:r>
              <a:rPr lang="en-US" sz="1200" b="1" dirty="0"/>
              <a:t>School of Advanced International </a:t>
            </a:r>
            <a:r>
              <a:rPr lang="en-US" sz="1200" b="1" dirty="0" smtClean="0"/>
              <a:t>Studies. Montes </a:t>
            </a:r>
            <a:r>
              <a:rPr lang="en-US" sz="1200" b="1" dirty="0"/>
              <a:t>graduated with a major in Foreign Affairs from the University of Virginia in 1979 and obtained a Masters Degree from the Johns Hopkins University School of Advanced International Studies in 1988. She is single and lived alone at 3039 Macomb Street, NW, apartment 20, Washington, DC. Until her arrest, Montes was employed by the Defense Intelligence Agency (DIA) as a senior intelligence analyst. She began her employment with DIA in September 1985 and since 1992 has specialized in Cuba matters. She worked at </a:t>
            </a:r>
            <a:r>
              <a:rPr lang="en-US" sz="1200" b="1" dirty="0" err="1"/>
              <a:t>Bolling</a:t>
            </a:r>
            <a:r>
              <a:rPr lang="en-US" sz="1200" b="1" dirty="0"/>
              <a:t> Air Force Base in Washington, DC. Prior to joining DIA, Montes worked at the Department of Justice. In 1993, she traveled to Cuba to study the Cuban military on a CIA-paid study for the Center for the Study of Intelligence. </a:t>
            </a:r>
          </a:p>
        </p:txBody>
      </p:sp>
      <p:sp>
        <p:nvSpPr>
          <p:cNvPr id="5" name="Rectangle 4"/>
          <p:cNvSpPr/>
          <p:nvPr/>
        </p:nvSpPr>
        <p:spPr>
          <a:xfrm>
            <a:off x="608904" y="2819400"/>
            <a:ext cx="1698493" cy="276999"/>
          </a:xfrm>
          <a:prstGeom prst="rect">
            <a:avLst/>
          </a:prstGeom>
        </p:spPr>
        <p:txBody>
          <a:bodyPr wrap="square">
            <a:spAutoFit/>
          </a:bodyPr>
          <a:lstStyle/>
          <a:p>
            <a:r>
              <a:rPr lang="en-US" sz="1200" b="1" dirty="0"/>
              <a:t>ANA BELEN MONTES </a:t>
            </a:r>
          </a:p>
        </p:txBody>
      </p:sp>
      <p:pic>
        <p:nvPicPr>
          <p:cNvPr id="9218" name="Picture 2" descr="C:\Users\ddavis\Desktop\Clip Art\Flags\Cuban Fla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9000" y="95072"/>
            <a:ext cx="1619250" cy="1638300"/>
          </a:xfrm>
          <a:prstGeom prst="rect">
            <a:avLst/>
          </a:prstGeom>
          <a:noFill/>
          <a:extLst>
            <a:ext uri="{909E8E84-426E-40DD-AFC4-6F175D3DCCD1}">
              <a14:hiddenFill xmlns:a14="http://schemas.microsoft.com/office/drawing/2010/main">
                <a:solidFill>
                  <a:srgbClr val="FFFFFF"/>
                </a:solidFill>
              </a14:hiddenFill>
            </a:ext>
          </a:extLst>
        </p:spPr>
      </p:pic>
      <p:sp>
        <p:nvSpPr>
          <p:cNvPr id="6" name="Footer Placeholder 5"/>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8988649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2484" y="2362200"/>
            <a:ext cx="8763000" cy="369332"/>
          </a:xfrm>
          <a:prstGeom prst="rect">
            <a:avLst/>
          </a:prstGeom>
        </p:spPr>
        <p:txBody>
          <a:bodyPr wrap="square">
            <a:spAutoFit/>
          </a:bodyPr>
          <a:lstStyle/>
          <a:p>
            <a:r>
              <a:rPr lang="en-US" dirty="0"/>
              <a:t> </a:t>
            </a:r>
            <a:endParaRPr lang="en-US" sz="1100" dirty="0"/>
          </a:p>
        </p:txBody>
      </p:sp>
      <p:sp>
        <p:nvSpPr>
          <p:cNvPr id="4" name="Rectangle 3"/>
          <p:cNvSpPr/>
          <p:nvPr/>
        </p:nvSpPr>
        <p:spPr>
          <a:xfrm>
            <a:off x="2209800" y="-6450627"/>
            <a:ext cx="5943600" cy="369332"/>
          </a:xfrm>
          <a:prstGeom prst="rect">
            <a:avLst/>
          </a:prstGeom>
        </p:spPr>
        <p:txBody>
          <a:bodyPr wrap="square">
            <a:spAutoFit/>
          </a:bodyPr>
          <a:lstStyle/>
          <a:p>
            <a:r>
              <a:rPr lang="en-US" dirty="0"/>
              <a:t> </a:t>
            </a:r>
            <a:endParaRPr lang="en-US" sz="1200" dirty="0"/>
          </a:p>
        </p:txBody>
      </p:sp>
      <p:pic>
        <p:nvPicPr>
          <p:cNvPr id="5" name="Picture 4" descr="2011-01-08-Spiesroberthanssen.jpg"/>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52400"/>
            <a:ext cx="1638300" cy="2057400"/>
          </a:xfrm>
          <a:prstGeom prst="rect">
            <a:avLst/>
          </a:prstGeom>
          <a:noFill/>
          <a:ln>
            <a:noFill/>
          </a:ln>
        </p:spPr>
      </p:pic>
      <p:sp>
        <p:nvSpPr>
          <p:cNvPr id="6" name="Rectangle 5"/>
          <p:cNvSpPr/>
          <p:nvPr/>
        </p:nvSpPr>
        <p:spPr>
          <a:xfrm>
            <a:off x="733186" y="2546866"/>
            <a:ext cx="7725014" cy="1815882"/>
          </a:xfrm>
          <a:prstGeom prst="rect">
            <a:avLst/>
          </a:prstGeom>
        </p:spPr>
        <p:txBody>
          <a:bodyPr wrap="square">
            <a:spAutoFit/>
          </a:bodyPr>
          <a:lstStyle/>
          <a:p>
            <a:r>
              <a:rPr lang="en-US" sz="1400" b="1" dirty="0"/>
              <a:t>Robert Philip Hanssen</a:t>
            </a:r>
            <a:r>
              <a:rPr lang="en-US" sz="1400" dirty="0"/>
              <a:t> (born April 18, 1944) </a:t>
            </a:r>
            <a:r>
              <a:rPr lang="en-US" sz="1400" dirty="0" smtClean="0"/>
              <a:t> </a:t>
            </a:r>
            <a:r>
              <a:rPr lang="en-US" sz="1400" dirty="0"/>
              <a:t>an American former </a:t>
            </a:r>
            <a:r>
              <a:rPr lang="en-US" sz="1400" dirty="0" smtClean="0"/>
              <a:t>Federal Bureau of Investigation  </a:t>
            </a:r>
            <a:r>
              <a:rPr lang="en-US" sz="1400" dirty="0"/>
              <a:t>(FBI) agent who spied for </a:t>
            </a:r>
            <a:r>
              <a:rPr lang="en-US" sz="1400" dirty="0" smtClean="0"/>
              <a:t>the Soviet </a:t>
            </a:r>
            <a:r>
              <a:rPr lang="en-US" sz="1400" dirty="0"/>
              <a:t>and </a:t>
            </a:r>
            <a:r>
              <a:rPr lang="en-US" sz="1400" dirty="0" smtClean="0"/>
              <a:t>Russian intelligence </a:t>
            </a:r>
            <a:r>
              <a:rPr lang="en-US" sz="1400" dirty="0"/>
              <a:t>services against the United States for 22 years from 1979 to 2001. </a:t>
            </a:r>
            <a:r>
              <a:rPr lang="en-US" sz="1400" dirty="0" smtClean="0"/>
              <a:t>Hanssen </a:t>
            </a:r>
            <a:r>
              <a:rPr lang="en-US" sz="1400" dirty="0"/>
              <a:t>was arrested on February 18, 2001 </a:t>
            </a:r>
            <a:r>
              <a:rPr lang="en-US" sz="1400" dirty="0" smtClean="0"/>
              <a:t>near </a:t>
            </a:r>
            <a:r>
              <a:rPr lang="en-US" sz="1400" dirty="0"/>
              <a:t>his home in </a:t>
            </a:r>
            <a:r>
              <a:rPr lang="en-US" sz="1400" dirty="0" smtClean="0"/>
              <a:t>Vienna Virginia, </a:t>
            </a:r>
            <a:r>
              <a:rPr lang="en-US" sz="1400" dirty="0"/>
              <a:t>and was charged with selling American secrets to the </a:t>
            </a:r>
            <a:r>
              <a:rPr lang="en-US" sz="1400" dirty="0" smtClean="0"/>
              <a:t>USSR </a:t>
            </a:r>
            <a:r>
              <a:rPr lang="en-US" sz="1400" dirty="0"/>
              <a:t>and subsequently </a:t>
            </a:r>
            <a:r>
              <a:rPr lang="en-US" sz="1400" dirty="0" smtClean="0"/>
              <a:t>Russia </a:t>
            </a:r>
            <a:r>
              <a:rPr lang="en-US" sz="1400" dirty="0"/>
              <a:t>for more than US$1.4 million in cash and diamonds over a 22-year </a:t>
            </a:r>
            <a:r>
              <a:rPr lang="en-US" sz="1400" dirty="0" smtClean="0"/>
              <a:t>period. On </a:t>
            </a:r>
            <a:r>
              <a:rPr lang="en-US" sz="1400" dirty="0"/>
              <a:t>July 6, 2001, he pleaded guilty to 13 counts of </a:t>
            </a:r>
            <a:r>
              <a:rPr lang="en-US" sz="1400" dirty="0" smtClean="0"/>
              <a:t> espionage.  He </a:t>
            </a:r>
            <a:r>
              <a:rPr lang="en-US" sz="1400" dirty="0"/>
              <a:t>was then sentenced to </a:t>
            </a:r>
            <a:r>
              <a:rPr lang="en-US" sz="1400" dirty="0" smtClean="0"/>
              <a:t>life in prison without </a:t>
            </a:r>
            <a:r>
              <a:rPr lang="en-US" sz="1400" dirty="0"/>
              <a:t>the possibility of parole. His activities have been described by the </a:t>
            </a:r>
            <a:r>
              <a:rPr lang="en-US" sz="1400" dirty="0" smtClean="0"/>
              <a:t>U.S. Department of Justice’s </a:t>
            </a:r>
            <a:r>
              <a:rPr lang="en-US" sz="1400" dirty="0"/>
              <a:t>Commission for the Review of FBI Security Programs as "possibly the worst intelligence disaster in U.S. history</a:t>
            </a:r>
          </a:p>
        </p:txBody>
      </p:sp>
      <p:pic>
        <p:nvPicPr>
          <p:cNvPr id="13314" name="Picture 2" descr="C:\Users\ddavis\Desktop\Clip Art\emblems and logos and govern  buildings\FBI bad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904014"/>
            <a:ext cx="2159000" cy="1435100"/>
          </a:xfrm>
          <a:prstGeom prst="rect">
            <a:avLst/>
          </a:prstGeom>
          <a:noFill/>
          <a:extLst>
            <a:ext uri="{909E8E84-426E-40DD-AFC4-6F175D3DCCD1}">
              <a14:hiddenFill xmlns:a14="http://schemas.microsoft.com/office/drawing/2010/main">
                <a:solidFill>
                  <a:srgbClr val="FFFFFF"/>
                </a:solidFill>
              </a14:hiddenFill>
            </a:ext>
          </a:extLst>
        </p:spPr>
      </p:pic>
      <p:pic>
        <p:nvPicPr>
          <p:cNvPr id="13315" name="Picture 3" descr="C:\Users\ddavis\Desktop\Clip Art\emblems and logos and govern  buildings\FBI emble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533401"/>
            <a:ext cx="18923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13317" name="Picture 5" descr="C:\Users\ddavis\Desktop\Clip Art\Clearance adjudication\thCAQZQW5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65925" y="4772693"/>
            <a:ext cx="2228850" cy="1666875"/>
          </a:xfrm>
          <a:prstGeom prst="rect">
            <a:avLst/>
          </a:prstGeom>
          <a:noFill/>
          <a:extLst>
            <a:ext uri="{909E8E84-426E-40DD-AFC4-6F175D3DCCD1}">
              <a14:hiddenFill xmlns:a14="http://schemas.microsoft.com/office/drawing/2010/main">
                <a:solidFill>
                  <a:srgbClr val="FFFFFF"/>
                </a:solidFill>
              </a14:hiddenFill>
            </a:ext>
          </a:extLst>
        </p:spPr>
      </p:pic>
      <p:pic>
        <p:nvPicPr>
          <p:cNvPr id="13318" name="Picture 6" descr="C:\Users\ddavis\Desktop\Clip Art\Clearance adjudication\thCA4OZCL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5712" y="5063562"/>
            <a:ext cx="2390775" cy="1376006"/>
          </a:xfrm>
          <a:prstGeom prst="rect">
            <a:avLst/>
          </a:prstGeom>
          <a:noFill/>
          <a:extLst>
            <a:ext uri="{909E8E84-426E-40DD-AFC4-6F175D3DCCD1}">
              <a14:hiddenFill xmlns:a14="http://schemas.microsoft.com/office/drawing/2010/main">
                <a:solidFill>
                  <a:srgbClr val="FFFFFF"/>
                </a:solidFill>
              </a14:hiddenFill>
            </a:ext>
          </a:extLst>
        </p:spPr>
      </p:pic>
      <p:sp>
        <p:nvSpPr>
          <p:cNvPr id="7" name="Footer Placeholder 6"/>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7719047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ormer sailor pleads not guilty to espionage charge"/>
          <p:cNvPicPr/>
          <p:nvPr/>
        </p:nvPicPr>
        <p:blipFill>
          <a:blip r:embed="rId2">
            <a:extLst>
              <a:ext uri="{28A0092B-C50C-407E-A947-70E740481C1C}">
                <a14:useLocalDpi xmlns:a14="http://schemas.microsoft.com/office/drawing/2010/main" val="0"/>
              </a:ext>
            </a:extLst>
          </a:blip>
          <a:srcRect/>
          <a:stretch>
            <a:fillRect/>
          </a:stretch>
        </p:blipFill>
        <p:spPr bwMode="auto">
          <a:xfrm>
            <a:off x="685800" y="597003"/>
            <a:ext cx="2819400" cy="1612797"/>
          </a:xfrm>
          <a:prstGeom prst="rect">
            <a:avLst/>
          </a:prstGeom>
          <a:noFill/>
          <a:ln>
            <a:noFill/>
          </a:ln>
        </p:spPr>
      </p:pic>
      <p:sp>
        <p:nvSpPr>
          <p:cNvPr id="3" name="Rectangle 2"/>
          <p:cNvSpPr/>
          <p:nvPr/>
        </p:nvSpPr>
        <p:spPr>
          <a:xfrm>
            <a:off x="381000" y="2514600"/>
            <a:ext cx="6629400" cy="3570208"/>
          </a:xfrm>
          <a:prstGeom prst="rect">
            <a:avLst/>
          </a:prstGeom>
        </p:spPr>
        <p:txBody>
          <a:bodyPr wrap="square">
            <a:spAutoFit/>
          </a:bodyPr>
          <a:lstStyle/>
          <a:p>
            <a:r>
              <a:rPr lang="en-US" sz="1600" dirty="0"/>
              <a:t>Robert Patrick Hoffman II, </a:t>
            </a:r>
            <a:r>
              <a:rPr lang="en-US" sz="1600" dirty="0" smtClean="0"/>
              <a:t>a 20-year </a:t>
            </a:r>
            <a:r>
              <a:rPr lang="en-US" sz="1600" dirty="0"/>
              <a:t>veteran who retired </a:t>
            </a:r>
            <a:r>
              <a:rPr lang="en-US" sz="1600" dirty="0" smtClean="0"/>
              <a:t>in November 2011 as a petty officer </a:t>
            </a:r>
            <a:r>
              <a:rPr lang="en-US" sz="1600" dirty="0"/>
              <a:t>first class </a:t>
            </a:r>
            <a:r>
              <a:rPr lang="en-US" sz="1600" dirty="0" smtClean="0"/>
              <a:t>was a cryptologic </a:t>
            </a:r>
            <a:r>
              <a:rPr lang="en-US" sz="1600" dirty="0"/>
              <a:t>technician in the Navy. </a:t>
            </a:r>
            <a:r>
              <a:rPr lang="en-US" sz="1600" dirty="0" smtClean="0"/>
              <a:t> The former sailor pled </a:t>
            </a:r>
            <a:r>
              <a:rPr lang="en-US" sz="1600" dirty="0"/>
              <a:t>not guilty to additional charges that he passed top secret documents to individuals he believed represented the Russian government.</a:t>
            </a:r>
          </a:p>
          <a:p>
            <a:r>
              <a:rPr lang="en-US" sz="1600" dirty="0"/>
              <a:t>Robert </a:t>
            </a:r>
            <a:r>
              <a:rPr lang="en-US" sz="1600" dirty="0" smtClean="0"/>
              <a:t>a Virginia Beach resident, </a:t>
            </a:r>
            <a:r>
              <a:rPr lang="en-US" sz="1600" dirty="0"/>
              <a:t>entered his plea </a:t>
            </a:r>
            <a:r>
              <a:rPr lang="en-US" sz="1600" dirty="0" smtClean="0"/>
              <a:t>in </a:t>
            </a:r>
            <a:r>
              <a:rPr lang="en-US" sz="1600" dirty="0"/>
              <a:t>federal court in Norfolk.</a:t>
            </a:r>
          </a:p>
          <a:p>
            <a:r>
              <a:rPr lang="en-US" sz="1600" dirty="0"/>
              <a:t>Hoffman was charged with attempted espionage in </a:t>
            </a:r>
            <a:r>
              <a:rPr lang="en-US" sz="1600" dirty="0" smtClean="0"/>
              <a:t>December of 2012. Prosecutors filed a </a:t>
            </a:r>
            <a:r>
              <a:rPr lang="en-US" sz="1600" dirty="0"/>
              <a:t>superseding indictment </a:t>
            </a:r>
            <a:r>
              <a:rPr lang="en-US" sz="1600" dirty="0" smtClean="0"/>
              <a:t>stating Hoffman </a:t>
            </a:r>
            <a:r>
              <a:rPr lang="en-US" sz="1600" dirty="0"/>
              <a:t>attempted to hand over top secret documents that warned of U.S. capabilities to track foreign ships.</a:t>
            </a:r>
          </a:p>
          <a:p>
            <a:r>
              <a:rPr lang="en-US" sz="1600" dirty="0"/>
              <a:t>Previously, Hoffman was charged with only passing along secret documents that detailed how to track U.S. submarines. The indictment says Hoffman actually delivered the information to the FBI, which was conducting an undercover operation.</a:t>
            </a:r>
          </a:p>
          <a:p>
            <a:r>
              <a:rPr lang="en-US" dirty="0"/>
              <a:t> </a:t>
            </a:r>
          </a:p>
        </p:txBody>
      </p:sp>
      <p:pic>
        <p:nvPicPr>
          <p:cNvPr id="8194" name="Picture 2" descr="C:\Users\ddavis\Desktop\Clip Art\emblems and logos and govern  buildings\Navy emble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685800"/>
            <a:ext cx="18288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Users\ddavis\Desktop\Clip Art\Flags\thCAM3I4S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08869" y="5105400"/>
            <a:ext cx="2533650" cy="159713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24346593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How BIG is the problem?</a:t>
            </a:r>
            <a:endParaRPr lang="en-US" dirty="0"/>
          </a:p>
        </p:txBody>
      </p:sp>
      <p:sp>
        <p:nvSpPr>
          <p:cNvPr id="3" name="Content Placeholder 2"/>
          <p:cNvSpPr>
            <a:spLocks noGrp="1"/>
          </p:cNvSpPr>
          <p:nvPr>
            <p:ph idx="1"/>
          </p:nvPr>
        </p:nvSpPr>
        <p:spPr>
          <a:xfrm>
            <a:off x="457200" y="2514600"/>
            <a:ext cx="8229600" cy="4525963"/>
          </a:xfrm>
        </p:spPr>
        <p:txBody>
          <a:bodyPr>
            <a:normAutofit/>
          </a:bodyPr>
          <a:lstStyle/>
          <a:p>
            <a:endParaRPr lang="en-US" sz="2000" b="1" dirty="0" smtClean="0"/>
          </a:p>
          <a:p>
            <a:r>
              <a:rPr lang="en-US" sz="1800" b="1" dirty="0" smtClean="0"/>
              <a:t>Spies have been damaging U.S. national interests since the American Revolution with Benedict Arnold. But many things about today’s world make the opportunity to commit espionage from within even easier: </a:t>
            </a:r>
            <a:endParaRPr lang="en-US" sz="1800" dirty="0" smtClean="0"/>
          </a:p>
          <a:p>
            <a:r>
              <a:rPr lang="en-US" sz="1800" b="1" dirty="0" smtClean="0"/>
              <a:t>Increase in the number of personnel with access to sensitive information</a:t>
            </a:r>
            <a:endParaRPr lang="en-US" sz="1800" dirty="0" smtClean="0"/>
          </a:p>
          <a:p>
            <a:r>
              <a:rPr lang="en-US" sz="1800" b="1" dirty="0" smtClean="0"/>
              <a:t>Ease of transmitting information (e.g., the Internet)</a:t>
            </a:r>
            <a:endParaRPr lang="en-US" sz="1800" dirty="0" smtClean="0"/>
          </a:p>
          <a:p>
            <a:r>
              <a:rPr lang="en-US" sz="1800" b="1" dirty="0" smtClean="0"/>
              <a:t>Growing demand for sensitive information from multiple “customers”</a:t>
            </a:r>
            <a:endParaRPr lang="en-US" sz="1800" dirty="0"/>
          </a:p>
        </p:txBody>
      </p:sp>
      <p:pic>
        <p:nvPicPr>
          <p:cNvPr id="1026" name="Picture 2" descr="C:\Users\ddavis\Desktop\Clip Art\Computer Data security\spy dea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2159" y="1264065"/>
            <a:ext cx="1567441" cy="11743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davis\Desktop\Clip Art\Individuals\thCAG20PR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1" y="1295400"/>
            <a:ext cx="18288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ddavis\Desktop\Clip Art\Individuals\thCAGCBSO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99789" y="5105400"/>
            <a:ext cx="1981200" cy="1191248"/>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ddavis\Desktop\Clip Art\Individuals\thCABTC53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5334000"/>
            <a:ext cx="1981200" cy="1097245"/>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81135310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TextBox 2"/>
          <p:cNvSpPr txBox="1"/>
          <p:nvPr/>
        </p:nvSpPr>
        <p:spPr>
          <a:xfrm>
            <a:off x="926977" y="304800"/>
            <a:ext cx="7315200" cy="523220"/>
          </a:xfrm>
          <a:prstGeom prst="rect">
            <a:avLst/>
          </a:prstGeom>
          <a:noFill/>
        </p:spPr>
        <p:txBody>
          <a:bodyPr wrap="square" rtlCol="0">
            <a:spAutoFit/>
          </a:bodyPr>
          <a:lstStyle/>
          <a:p>
            <a:pPr algn="ctr"/>
            <a:r>
              <a:rPr lang="en-US" sz="2800" dirty="0" smtClean="0"/>
              <a:t>Presidential Executive Order# 12968</a:t>
            </a:r>
            <a:endParaRPr lang="en-US" sz="2800" dirty="0"/>
          </a:p>
        </p:txBody>
      </p:sp>
      <p:sp>
        <p:nvSpPr>
          <p:cNvPr id="4" name="TextBox 3"/>
          <p:cNvSpPr txBox="1"/>
          <p:nvPr/>
        </p:nvSpPr>
        <p:spPr>
          <a:xfrm>
            <a:off x="926977" y="828020"/>
            <a:ext cx="7924800" cy="5693866"/>
          </a:xfrm>
          <a:prstGeom prst="rect">
            <a:avLst/>
          </a:prstGeom>
          <a:noFill/>
        </p:spPr>
        <p:txBody>
          <a:bodyPr wrap="square" rtlCol="0">
            <a:spAutoFit/>
          </a:bodyPr>
          <a:lstStyle/>
          <a:p>
            <a:pPr algn="ctr"/>
            <a:r>
              <a:rPr lang="en-US" sz="1400" b="1" dirty="0"/>
              <a:t>ACCESS TO CLASSIFIED INFORMATION</a:t>
            </a:r>
          </a:p>
          <a:p>
            <a:pPr algn="ctr"/>
            <a:r>
              <a:rPr lang="en-US" sz="1400" b="1" dirty="0"/>
              <a:t>THE WHITE HOUSE</a:t>
            </a:r>
          </a:p>
          <a:p>
            <a:pPr algn="ctr"/>
            <a:r>
              <a:rPr lang="en-US" sz="1400" b="1" dirty="0"/>
              <a:t>Office of the Press Secretary</a:t>
            </a:r>
            <a:r>
              <a:rPr lang="en-US" sz="1400" dirty="0"/>
              <a:t> </a:t>
            </a:r>
          </a:p>
          <a:p>
            <a:pPr algn="ctr"/>
            <a:r>
              <a:rPr lang="en-US" sz="1400" i="1" dirty="0"/>
              <a:t>For Immediate Release -- August 4, 1995</a:t>
            </a:r>
            <a:r>
              <a:rPr lang="en-US" sz="1400" dirty="0"/>
              <a:t> </a:t>
            </a:r>
          </a:p>
          <a:p>
            <a:r>
              <a:rPr lang="en-US" sz="1400" b="1" dirty="0"/>
              <a:t>EXECUTIVE ORDER #12968</a:t>
            </a:r>
          </a:p>
          <a:p>
            <a:pPr algn="ctr"/>
            <a:r>
              <a:rPr lang="en-US" sz="1400" b="1" dirty="0"/>
              <a:t>ACCESS TO CLASSIFIED INFORMATION</a:t>
            </a:r>
          </a:p>
          <a:p>
            <a:r>
              <a:rPr lang="en-US" sz="1400" dirty="0"/>
              <a:t>The national interest requires that certain information be maintained in confidence through a system of classification in order to protect our citizens, our democratic institutions, and our participation within the community of nations. The unauthorized disclosure of information classified in the national interest can cause irreparable damage to the national security and loss of human life. Security policies designed to protect classified information must ensure consistent, cost effective, and efficient protection of our Nation's classified information, while providing fair and equitable treatment to those Americans upon whom we rely to guard our national security. </a:t>
            </a:r>
          </a:p>
          <a:p>
            <a:r>
              <a:rPr lang="en-US" sz="1400" dirty="0"/>
              <a:t>This order establishes a uniform Federal personnel security program for employees who will be considered for initial or continued access to classified information. </a:t>
            </a:r>
            <a:endParaRPr lang="en-US" sz="1400" dirty="0" smtClean="0"/>
          </a:p>
          <a:p>
            <a:endParaRPr lang="en-US" sz="1400" dirty="0"/>
          </a:p>
          <a:p>
            <a:r>
              <a:rPr lang="en-US" sz="1400" b="1" dirty="0" smtClean="0"/>
              <a:t>Sec</a:t>
            </a:r>
            <a:r>
              <a:rPr lang="en-US" sz="1400" b="1" dirty="0"/>
              <a:t>. 6.2. Employee Responsibilities</a:t>
            </a:r>
            <a:r>
              <a:rPr lang="en-US" sz="1400" dirty="0"/>
              <a:t>. </a:t>
            </a:r>
          </a:p>
          <a:p>
            <a:r>
              <a:rPr lang="en-US" sz="1400" dirty="0"/>
              <a:t>(a) Employees who are granted eligibility for access to classified information shall: </a:t>
            </a:r>
          </a:p>
          <a:p>
            <a:r>
              <a:rPr lang="en-US" sz="1400" dirty="0"/>
              <a:t>(1) protect classified information in their custody from unauthorized disclosure; (2) report all contacts with persons, including foreign nationals, who seek in any way to obtain unauthorized access to classified information; </a:t>
            </a:r>
          </a:p>
          <a:p>
            <a:r>
              <a:rPr lang="en-US" sz="1400" dirty="0"/>
              <a:t>(3) report all violations of security regulations to the appropriate security officials; and </a:t>
            </a:r>
          </a:p>
          <a:p>
            <a:r>
              <a:rPr lang="en-US" sz="1400" dirty="0"/>
              <a:t>(4) comply with all other security requirements set forth in this order and its implementing regulations. </a:t>
            </a:r>
          </a:p>
          <a:p>
            <a:r>
              <a:rPr lang="en-US" sz="1400" b="1" i="1" dirty="0"/>
              <a:t>(b) Employees are encouraged and expected to report any information that raises doubts as to whether another employee's continued eligibility for access to classified information is clearly consistent with the national security. </a:t>
            </a:r>
          </a:p>
        </p:txBody>
      </p:sp>
    </p:spTree>
    <p:extLst>
      <p:ext uri="{BB962C8B-B14F-4D97-AF65-F5344CB8AC3E}">
        <p14:creationId xmlns:p14="http://schemas.microsoft.com/office/powerpoint/2010/main" val="2124165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rmAutofit fontScale="90000"/>
          </a:bodyPr>
          <a:lstStyle/>
          <a:p>
            <a:r>
              <a:rPr lang="en-US" b="1" dirty="0"/>
              <a:t>How do you recognize an</a:t>
            </a:r>
            <a:r>
              <a:rPr lang="en-US" dirty="0"/>
              <a:t/>
            </a:r>
            <a:br>
              <a:rPr lang="en-US" dirty="0"/>
            </a:br>
            <a:r>
              <a:rPr lang="en-US" b="1" dirty="0"/>
              <a:t>INSIDER THREAT?</a:t>
            </a:r>
            <a:endParaRPr lang="en-US" dirty="0"/>
          </a:p>
        </p:txBody>
      </p:sp>
      <p:sp>
        <p:nvSpPr>
          <p:cNvPr id="3" name="Footer Placeholder 2"/>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5112496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TextBox 2"/>
          <p:cNvSpPr txBox="1"/>
          <p:nvPr/>
        </p:nvSpPr>
        <p:spPr>
          <a:xfrm>
            <a:off x="294443" y="2005529"/>
            <a:ext cx="6477000" cy="3046988"/>
          </a:xfrm>
          <a:prstGeom prst="rect">
            <a:avLst/>
          </a:prstGeom>
          <a:noFill/>
        </p:spPr>
        <p:txBody>
          <a:bodyPr wrap="square" rtlCol="0">
            <a:spAutoFit/>
          </a:bodyPr>
          <a:lstStyle/>
          <a:p>
            <a:r>
              <a:rPr lang="en-US" sz="1200" b="1" dirty="0"/>
              <a:t>Aldrich Hazen Ames</a:t>
            </a:r>
            <a:r>
              <a:rPr lang="en-US" sz="1200" dirty="0"/>
              <a:t> (born May 26, </a:t>
            </a:r>
            <a:r>
              <a:rPr lang="en-US" sz="1200" dirty="0" smtClean="0"/>
              <a:t>1941) </a:t>
            </a:r>
          </a:p>
          <a:p>
            <a:r>
              <a:rPr lang="en-US" sz="1200" dirty="0" smtClean="0"/>
              <a:t>Ames started his initial career with the CIA in 1957 during his sophomore year at the McLean High School, in McLean VA, working three </a:t>
            </a:r>
            <a:r>
              <a:rPr lang="en-US" sz="1200" dirty="0"/>
              <a:t>summers as a low-ranking (GS-3) records analyst, marking classified documents for filing</a:t>
            </a:r>
            <a:r>
              <a:rPr lang="en-US" sz="1200" dirty="0" smtClean="0"/>
              <a:t>.  In 1969 Ames </a:t>
            </a:r>
            <a:r>
              <a:rPr lang="en-US" sz="1200" dirty="0"/>
              <a:t>was accepted into the </a:t>
            </a:r>
            <a:r>
              <a:rPr lang="en-US" sz="1200" dirty="0" smtClean="0"/>
              <a:t>CIA Career </a:t>
            </a:r>
            <a:r>
              <a:rPr lang="en-US" sz="1200" dirty="0"/>
              <a:t>Trainee Program despite several alcohol-related brushes with the </a:t>
            </a:r>
            <a:r>
              <a:rPr lang="en-US" sz="1200" dirty="0" smtClean="0"/>
              <a:t>police. Aldrich Ames quickly moved up the ranks in the CIA  by 1983. Having mastered the Russian language and his studies specializing </a:t>
            </a:r>
            <a:r>
              <a:rPr lang="en-US" sz="1200" dirty="0"/>
              <a:t>in the Russian intelligence </a:t>
            </a:r>
            <a:r>
              <a:rPr lang="en-US" sz="1200" dirty="0" smtClean="0"/>
              <a:t>services, he became a </a:t>
            </a:r>
            <a:r>
              <a:rPr lang="en-US" sz="1200" dirty="0"/>
              <a:t>high-ranking CIA employee - the chief of counter intelligence in Eastern Europe and the Soviet Union - who spied for the Soviet </a:t>
            </a:r>
            <a:r>
              <a:rPr lang="en-US" sz="1200" dirty="0" smtClean="0"/>
              <a:t>Union from 1985 to 1994. In </a:t>
            </a:r>
            <a:r>
              <a:rPr lang="en-US" sz="1200" dirty="0"/>
              <a:t>1986 and 1991, Ames passed two </a:t>
            </a:r>
            <a:r>
              <a:rPr lang="en-US" sz="1200" dirty="0" smtClean="0"/>
              <a:t>polygraph </a:t>
            </a:r>
            <a:r>
              <a:rPr lang="en-US" sz="1200" dirty="0"/>
              <a:t>examinations </a:t>
            </a:r>
            <a:r>
              <a:rPr lang="en-US" sz="1200" dirty="0" smtClean="0"/>
              <a:t>during the time has was spying </a:t>
            </a:r>
            <a:r>
              <a:rPr lang="en-US" sz="1200" dirty="0"/>
              <a:t>for the Soviet Union and </a:t>
            </a:r>
            <a:r>
              <a:rPr lang="en-US" sz="1200" dirty="0" smtClean="0"/>
              <a:t>Russia. And in </a:t>
            </a:r>
            <a:r>
              <a:rPr lang="en-US" sz="1200" dirty="0"/>
              <a:t>November 1989, a fellow employee reported that Ames seemed to be enjoying a lifestyle well beyond the means of a CIA officer and that his wife's family was less wealthy than he had claimed. Nevertheless, the CIA moved slowly. When the investigator assigned to Ames's finances began a two-month training course, no one immediately replaced </a:t>
            </a:r>
            <a:r>
              <a:rPr lang="en-US" sz="1200" dirty="0" smtClean="0"/>
              <a:t>him. During the time he spied for the KGB, Ames had received over $</a:t>
            </a:r>
            <a:r>
              <a:rPr lang="en-US" sz="1200" dirty="0"/>
              <a:t>4.6 million from the Soviets</a:t>
            </a:r>
            <a:r>
              <a:rPr lang="en-US" sz="1200" dirty="0" smtClean="0"/>
              <a:t> working </a:t>
            </a:r>
            <a:r>
              <a:rPr lang="en-US" sz="1200" dirty="0"/>
              <a:t>in CIA </a:t>
            </a:r>
            <a:r>
              <a:rPr lang="en-US" sz="1200" dirty="0" smtClean="0"/>
              <a:t>counter-intelligence.  Though he </a:t>
            </a:r>
            <a:r>
              <a:rPr lang="en-US" sz="1200" dirty="0"/>
              <a:t>declared an annual income of $</a:t>
            </a:r>
            <a:r>
              <a:rPr lang="en-US" sz="1200" dirty="0" smtClean="0"/>
              <a:t>60,000, his </a:t>
            </a:r>
            <a:r>
              <a:rPr lang="en-US" sz="1200" dirty="0"/>
              <a:t>credit card spending of up to $30,000 a month funded a lifestyle that included a new </a:t>
            </a:r>
            <a:r>
              <a:rPr lang="en-US" sz="1200" dirty="0" smtClean="0"/>
              <a:t>Jaguar </a:t>
            </a:r>
            <a:r>
              <a:rPr lang="en-US" sz="1200" dirty="0"/>
              <a:t>and a $540,000 house, paid </a:t>
            </a:r>
            <a:r>
              <a:rPr lang="en-US" sz="1200" dirty="0" smtClean="0"/>
              <a:t>for </a:t>
            </a:r>
            <a:r>
              <a:rPr lang="en-US" sz="1200" dirty="0"/>
              <a:t>in </a:t>
            </a:r>
            <a:r>
              <a:rPr lang="en-US" sz="1200" dirty="0" smtClean="0"/>
              <a:t>cash.</a:t>
            </a:r>
            <a:endParaRPr lang="en-US" sz="1200" dirty="0"/>
          </a:p>
        </p:txBody>
      </p:sp>
      <p:pic>
        <p:nvPicPr>
          <p:cNvPr id="4" name="Picture 4" descr="C:\Users\ddavis\Desktop\Insider Threat\t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1371600"/>
            <a:ext cx="1619250" cy="12678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053512" y="2743200"/>
            <a:ext cx="1500678" cy="246221"/>
          </a:xfrm>
          <a:prstGeom prst="rect">
            <a:avLst/>
          </a:prstGeom>
          <a:noFill/>
        </p:spPr>
        <p:txBody>
          <a:bodyPr wrap="square" rtlCol="0">
            <a:spAutoFit/>
          </a:bodyPr>
          <a:lstStyle/>
          <a:p>
            <a:r>
              <a:rPr lang="en-US" sz="1000" dirty="0" smtClean="0"/>
              <a:t>      </a:t>
            </a:r>
            <a:r>
              <a:rPr lang="en-US" sz="1000" b="1" dirty="0" smtClean="0"/>
              <a:t>Aldrich Ames</a:t>
            </a:r>
            <a:endParaRPr lang="en-US" sz="1000" b="1" dirty="0"/>
          </a:p>
        </p:txBody>
      </p:sp>
      <p:pic>
        <p:nvPicPr>
          <p:cNvPr id="6" name="Picture 7" descr="C:\Users\ddavis\Desktop\Clip Art\Terrorism\2512nrandolphhorizontal-RESIZ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2800" y="3124200"/>
            <a:ext cx="1661622" cy="12192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ttp://ts1.mm.bing.net/th?id=H.4881368910269132&amp;w=256&amp;h=182&amp;c=7&amp;rs=1&amp;pid=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4222" y="4800600"/>
            <a:ext cx="16002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C:\Users\ddavis\Desktop\Clip Art\Flags\Soviet Union Flag.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8007" y="5361373"/>
            <a:ext cx="1600200" cy="1108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29766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b="1" dirty="0"/>
              <a:t>Potential Espionage Indicators:</a:t>
            </a:r>
            <a:endParaRPr lang="en-US" sz="3600" dirty="0"/>
          </a:p>
        </p:txBody>
      </p:sp>
      <p:sp>
        <p:nvSpPr>
          <p:cNvPr id="3" name="Content Placeholder 2"/>
          <p:cNvSpPr>
            <a:spLocks noGrp="1"/>
          </p:cNvSpPr>
          <p:nvPr>
            <p:ph idx="1"/>
          </p:nvPr>
        </p:nvSpPr>
        <p:spPr>
          <a:xfrm>
            <a:off x="419100" y="1295400"/>
            <a:ext cx="8229600" cy="4267201"/>
          </a:xfrm>
        </p:spPr>
        <p:txBody>
          <a:bodyPr>
            <a:noAutofit/>
          </a:bodyPr>
          <a:lstStyle/>
          <a:p>
            <a:r>
              <a:rPr lang="en-US" sz="2000" b="1" dirty="0" smtClean="0"/>
              <a:t>Failure </a:t>
            </a:r>
            <a:r>
              <a:rPr lang="en-US" sz="2000" b="1" dirty="0"/>
              <a:t>to report overseas travel or contact with foreign nationals</a:t>
            </a:r>
            <a:endParaRPr lang="en-US" sz="2000" dirty="0"/>
          </a:p>
          <a:p>
            <a:r>
              <a:rPr lang="en-US" sz="2000" b="1" dirty="0" smtClean="0"/>
              <a:t>Seeking </a:t>
            </a:r>
            <a:r>
              <a:rPr lang="en-US" sz="2000" b="1" dirty="0"/>
              <a:t>to gain higher clearance or expand access outside the job scope</a:t>
            </a:r>
            <a:endParaRPr lang="en-US" sz="2000" dirty="0"/>
          </a:p>
          <a:p>
            <a:r>
              <a:rPr lang="en-US" sz="2000" b="1" dirty="0" smtClean="0"/>
              <a:t>Engaging </a:t>
            </a:r>
            <a:r>
              <a:rPr lang="en-US" sz="2000" b="1" dirty="0"/>
              <a:t>in classified conversations without a </a:t>
            </a:r>
            <a:r>
              <a:rPr lang="en-US" sz="2000" b="1" dirty="0" smtClean="0"/>
              <a:t>“need </a:t>
            </a:r>
            <a:r>
              <a:rPr lang="en-US" sz="2000" b="1" dirty="0"/>
              <a:t>to </a:t>
            </a:r>
            <a:r>
              <a:rPr lang="en-US" sz="2000" b="1" dirty="0" smtClean="0"/>
              <a:t>know”</a:t>
            </a:r>
            <a:endParaRPr lang="en-US" sz="2000" dirty="0"/>
          </a:p>
          <a:p>
            <a:r>
              <a:rPr lang="en-US" sz="2000" b="1" dirty="0" smtClean="0"/>
              <a:t>Working </a:t>
            </a:r>
            <a:r>
              <a:rPr lang="en-US" sz="2000" b="1" dirty="0"/>
              <a:t>hours inconsistent with job assignment or insistence on working in private</a:t>
            </a:r>
            <a:endParaRPr lang="en-US" sz="2000" dirty="0"/>
          </a:p>
          <a:p>
            <a:r>
              <a:rPr lang="en-US" sz="2000" b="1" dirty="0" smtClean="0"/>
              <a:t>Exploitable </a:t>
            </a:r>
            <a:r>
              <a:rPr lang="en-US" sz="2000" b="1" dirty="0"/>
              <a:t>behavior traits </a:t>
            </a:r>
            <a:endParaRPr lang="en-US" sz="2000" dirty="0"/>
          </a:p>
          <a:p>
            <a:r>
              <a:rPr lang="en-US" sz="2000" b="1" dirty="0" smtClean="0"/>
              <a:t>Repeated </a:t>
            </a:r>
            <a:r>
              <a:rPr lang="en-US" sz="2000" b="1" dirty="0"/>
              <a:t>security violations</a:t>
            </a:r>
            <a:endParaRPr lang="en-US" sz="2000" dirty="0"/>
          </a:p>
          <a:p>
            <a:r>
              <a:rPr lang="en-US" sz="2000" b="1" dirty="0" smtClean="0"/>
              <a:t>Attempting </a:t>
            </a:r>
            <a:r>
              <a:rPr lang="en-US" sz="2000" b="1" dirty="0"/>
              <a:t>to enter areas not granted access to</a:t>
            </a:r>
            <a:endParaRPr lang="en-US" sz="2000" dirty="0"/>
          </a:p>
        </p:txBody>
      </p:sp>
      <p:sp>
        <p:nvSpPr>
          <p:cNvPr id="4" name="TextBox 3"/>
          <p:cNvSpPr txBox="1"/>
          <p:nvPr/>
        </p:nvSpPr>
        <p:spPr>
          <a:xfrm>
            <a:off x="762000" y="5715000"/>
            <a:ext cx="7543800" cy="923330"/>
          </a:xfrm>
          <a:prstGeom prst="rect">
            <a:avLst/>
          </a:prstGeom>
          <a:noFill/>
        </p:spPr>
        <p:txBody>
          <a:bodyPr wrap="square" rtlCol="0">
            <a:spAutoFit/>
          </a:bodyPr>
          <a:lstStyle/>
          <a:p>
            <a:r>
              <a:rPr lang="en-US" i="1" dirty="0"/>
              <a:t>Not every person who exhibits one or more of these indicators is involved with illicit behavior, but most of the persons who have been involved with espionage were later found to have displayed one or more of these indicators.</a:t>
            </a:r>
          </a:p>
        </p:txBody>
      </p:sp>
      <p:pic>
        <p:nvPicPr>
          <p:cNvPr id="3074" name="Picture 2" descr="C:\Users\ddavis\Desktop\Clip Art\Security\thCA0J9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4151357"/>
            <a:ext cx="1545588" cy="14478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ddavis\Desktop\Clip Art\Traveling\Traveling pass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6050" y="381000"/>
            <a:ext cx="1119499" cy="1333500"/>
          </a:xfrm>
          <a:prstGeom prst="rect">
            <a:avLst/>
          </a:prstGeom>
          <a:noFill/>
          <a:extLst>
            <a:ext uri="{909E8E84-426E-40DD-AFC4-6F175D3DCCD1}">
              <a14:hiddenFill xmlns:a14="http://schemas.microsoft.com/office/drawing/2010/main">
                <a:solidFill>
                  <a:srgbClr val="FFFFFF"/>
                </a:solidFill>
              </a14:hiddenFill>
            </a:ext>
          </a:extLst>
        </p:spPr>
      </p:pic>
      <p:pic>
        <p:nvPicPr>
          <p:cNvPr id="3081" name="Picture 9" descr="C:\Users\ddavis\Desktop\Clip Art\Traveling\Traveling Japan shrin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533900"/>
            <a:ext cx="1752600" cy="1181100"/>
          </a:xfrm>
          <a:prstGeom prst="rect">
            <a:avLst/>
          </a:prstGeom>
          <a:noFill/>
          <a:extLst>
            <a:ext uri="{909E8E84-426E-40DD-AFC4-6F175D3DCCD1}">
              <a14:hiddenFill xmlns:a14="http://schemas.microsoft.com/office/drawing/2010/main">
                <a:solidFill>
                  <a:srgbClr val="FFFFFF"/>
                </a:solidFill>
              </a14:hiddenFill>
            </a:ext>
          </a:extLst>
        </p:spPr>
      </p:pic>
      <p:pic>
        <p:nvPicPr>
          <p:cNvPr id="3083" name="Picture 11" descr="C:\Users\ddavis\Desktop\Clip Art\Clearance adjudication\alcohol abus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4267199"/>
            <a:ext cx="1435100" cy="1535157"/>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C:\Users\ddavis\Desktop\Clip Art\Traveling\thCALA9BXY.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91400" y="2878685"/>
            <a:ext cx="1409700" cy="1390650"/>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12381120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3200" b="1" dirty="0" smtClean="0"/>
              <a:t>Commonalities of those who have committed espionage since 1950:</a:t>
            </a:r>
            <a:endParaRPr lang="en-US" sz="3200" dirty="0"/>
          </a:p>
        </p:txBody>
      </p:sp>
      <p:sp>
        <p:nvSpPr>
          <p:cNvPr id="3" name="Content Placeholder 2"/>
          <p:cNvSpPr>
            <a:spLocks noGrp="1"/>
          </p:cNvSpPr>
          <p:nvPr>
            <p:ph idx="1"/>
          </p:nvPr>
        </p:nvSpPr>
        <p:spPr>
          <a:xfrm>
            <a:off x="438150" y="1905000"/>
            <a:ext cx="8229600" cy="4525963"/>
          </a:xfrm>
        </p:spPr>
        <p:txBody>
          <a:bodyPr>
            <a:normAutofit/>
          </a:bodyPr>
          <a:lstStyle/>
          <a:p>
            <a:r>
              <a:rPr lang="en-US" sz="2000" b="1" dirty="0" smtClean="0"/>
              <a:t>More </a:t>
            </a:r>
            <a:r>
              <a:rPr lang="en-US" sz="2000" b="1" dirty="0"/>
              <a:t>than 1/3 of those who committed espionage had </a:t>
            </a:r>
            <a:endParaRPr lang="en-US" sz="2000" b="1" dirty="0" smtClean="0"/>
          </a:p>
          <a:p>
            <a:pPr marL="0" indent="0">
              <a:buNone/>
            </a:pPr>
            <a:r>
              <a:rPr lang="en-US" sz="2000" b="1" dirty="0"/>
              <a:t> </a:t>
            </a:r>
            <a:r>
              <a:rPr lang="en-US" sz="2000" b="1" dirty="0" smtClean="0"/>
              <a:t>      no </a:t>
            </a:r>
            <a:r>
              <a:rPr lang="en-US" sz="2000" b="1" dirty="0"/>
              <a:t>security clearance</a:t>
            </a:r>
            <a:endParaRPr lang="en-US" sz="2000" dirty="0"/>
          </a:p>
          <a:p>
            <a:r>
              <a:rPr lang="en-US" sz="2000" b="1" dirty="0" smtClean="0"/>
              <a:t>Twice </a:t>
            </a:r>
            <a:r>
              <a:rPr lang="en-US" sz="2000" b="1" dirty="0"/>
              <a:t>as many “insiders” volunteered as were recruited</a:t>
            </a:r>
            <a:endParaRPr lang="en-US" sz="2000" dirty="0"/>
          </a:p>
          <a:p>
            <a:r>
              <a:rPr lang="en-US" sz="2000" b="1" dirty="0" smtClean="0"/>
              <a:t>1/3 </a:t>
            </a:r>
            <a:r>
              <a:rPr lang="en-US" sz="2000" b="1" dirty="0"/>
              <a:t>of those who committed espionage were naturalized U.S. citizens</a:t>
            </a:r>
            <a:endParaRPr lang="en-US" sz="2000" dirty="0"/>
          </a:p>
          <a:p>
            <a:r>
              <a:rPr lang="en-US" sz="2000" b="1" dirty="0" smtClean="0"/>
              <a:t>Most </a:t>
            </a:r>
            <a:r>
              <a:rPr lang="en-US" sz="2000" b="1" dirty="0"/>
              <a:t>recent spies acted alone</a:t>
            </a:r>
            <a:endParaRPr lang="en-US" sz="2000" dirty="0"/>
          </a:p>
          <a:p>
            <a:r>
              <a:rPr lang="en-US" sz="2000" b="1" dirty="0" smtClean="0"/>
              <a:t>Nearly </a:t>
            </a:r>
            <a:r>
              <a:rPr lang="en-US" sz="2000" b="1" dirty="0"/>
              <a:t>85% passed information before being caught</a:t>
            </a:r>
            <a:endParaRPr lang="en-US" sz="2000" dirty="0"/>
          </a:p>
          <a:p>
            <a:r>
              <a:rPr lang="en-US" sz="2000" b="1" dirty="0" smtClean="0"/>
              <a:t>Out </a:t>
            </a:r>
            <a:r>
              <a:rPr lang="en-US" sz="2000" b="1" dirty="0"/>
              <a:t>of the 11 most recent cases, 90% used computers while conducting espionage and 2/3 used the Internet to initiate contact</a:t>
            </a:r>
            <a:endParaRPr lang="en-US" sz="2000" dirty="0"/>
          </a:p>
        </p:txBody>
      </p:sp>
      <p:pic>
        <p:nvPicPr>
          <p:cNvPr id="12290" name="Picture 2" descr="C:\Users\ddavis\Desktop\Clip Art\Individuals\thCAOL9KIJ.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1219200"/>
            <a:ext cx="17526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2292" name="Picture 4" descr="C:\Users\ddavis\Desktop\Clip Art\Security\thCA7G3N3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4952998"/>
            <a:ext cx="2362200" cy="1340979"/>
          </a:xfrm>
          <a:prstGeom prst="rect">
            <a:avLst/>
          </a:prstGeom>
          <a:noFill/>
          <a:extLst>
            <a:ext uri="{909E8E84-426E-40DD-AFC4-6F175D3DCCD1}">
              <a14:hiddenFill xmlns:a14="http://schemas.microsoft.com/office/drawing/2010/main">
                <a:solidFill>
                  <a:srgbClr val="FFFFFF"/>
                </a:solidFill>
              </a14:hiddenFill>
            </a:ext>
          </a:extLst>
        </p:spPr>
      </p:pic>
      <p:pic>
        <p:nvPicPr>
          <p:cNvPr id="12293" name="Picture 5" descr="C:\Users\ddavis\Desktop\Clip Art\Security\thCAY3NT8V.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1" y="4952999"/>
            <a:ext cx="2057400" cy="1368751"/>
          </a:xfrm>
          <a:prstGeom prst="rect">
            <a:avLst/>
          </a:prstGeom>
          <a:noFill/>
          <a:extLst>
            <a:ext uri="{909E8E84-426E-40DD-AFC4-6F175D3DCCD1}">
              <a14:hiddenFill xmlns:a14="http://schemas.microsoft.com/office/drawing/2010/main">
                <a:solidFill>
                  <a:srgbClr val="FFFFFF"/>
                </a:solidFill>
              </a14:hiddenFill>
            </a:ext>
          </a:extLst>
        </p:spPr>
      </p:pic>
      <p:pic>
        <p:nvPicPr>
          <p:cNvPr id="12294" name="Picture 6" descr="C:\Users\ddavis\Desktop\Clip Art\Individuals\thCATBS8K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4724400"/>
            <a:ext cx="2505075" cy="1398749"/>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1457917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8660"/>
            <a:ext cx="8229600" cy="1143000"/>
          </a:xfrm>
        </p:spPr>
        <p:txBody>
          <a:bodyPr>
            <a:noAutofit/>
          </a:bodyPr>
          <a:lstStyle/>
          <a:p>
            <a:r>
              <a:rPr lang="en-US" sz="3600" b="1" dirty="0"/>
              <a:t>What is an </a:t>
            </a:r>
            <a:r>
              <a:rPr lang="en-US" sz="3600" dirty="0"/>
              <a:t/>
            </a:r>
            <a:br>
              <a:rPr lang="en-US" sz="3600" dirty="0"/>
            </a:br>
            <a:r>
              <a:rPr lang="en-US" sz="3600" b="1" dirty="0"/>
              <a:t>INSIDER THREAT?</a:t>
            </a:r>
            <a:endParaRPr lang="en-US" sz="3600" dirty="0"/>
          </a:p>
        </p:txBody>
      </p:sp>
      <p:sp>
        <p:nvSpPr>
          <p:cNvPr id="3" name="Content Placeholder 2"/>
          <p:cNvSpPr>
            <a:spLocks noGrp="1"/>
          </p:cNvSpPr>
          <p:nvPr>
            <p:ph idx="1"/>
          </p:nvPr>
        </p:nvSpPr>
        <p:spPr>
          <a:xfrm>
            <a:off x="457200" y="1524000"/>
            <a:ext cx="8229600" cy="3886200"/>
          </a:xfrm>
        </p:spPr>
        <p:txBody>
          <a:bodyPr>
            <a:noAutofit/>
          </a:bodyPr>
          <a:lstStyle/>
          <a:p>
            <a:r>
              <a:rPr lang="en-US" sz="2000" dirty="0" smtClean="0"/>
              <a:t>It </a:t>
            </a:r>
            <a:r>
              <a:rPr lang="en-US" sz="2000" dirty="0"/>
              <a:t>is a sad reality, but the United States has been betrayed by people holding positions of trust. </a:t>
            </a:r>
          </a:p>
          <a:p>
            <a:r>
              <a:rPr lang="en-US" sz="2000" dirty="0"/>
              <a:t>Arguably, “insiders” have caused more damage than trained, foreign professional intelligence officers working on behalf of their respective governments.</a:t>
            </a:r>
          </a:p>
          <a:p>
            <a:r>
              <a:rPr lang="en-US" sz="2000" dirty="0"/>
              <a:t>This </a:t>
            </a:r>
            <a:r>
              <a:rPr lang="en-US" sz="2000" dirty="0" smtClean="0"/>
              <a:t>information </a:t>
            </a:r>
            <a:r>
              <a:rPr lang="en-US" sz="2000" dirty="0"/>
              <a:t>is intended to help contractors within the National Industrial Security Program recognize possible indications of espionage being committed by persons entrusted to protect this nation’s secrets.</a:t>
            </a:r>
          </a:p>
          <a:p>
            <a:r>
              <a:rPr lang="en-US" sz="2000" dirty="0"/>
              <a:t>Not every suspicious circumstance or behavior represents a spy in our midst, but every situation needs to be examined to determine whether our nation’s secrets are at risk.</a:t>
            </a:r>
          </a:p>
        </p:txBody>
      </p:sp>
      <p:pic>
        <p:nvPicPr>
          <p:cNvPr id="7170" name="Picture 2" descr="C:\Users\ddavis\Desktop\Clip Art\Individuals\thCARTZ8O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3575" y="4953000"/>
            <a:ext cx="2343150" cy="1724025"/>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5871566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r>
              <a:rPr lang="en-US" sz="3600" b="1" dirty="0"/>
              <a:t>How can YOU help?</a:t>
            </a:r>
            <a:endParaRPr lang="en-US" sz="3600" dirty="0"/>
          </a:p>
        </p:txBody>
      </p:sp>
      <p:sp>
        <p:nvSpPr>
          <p:cNvPr id="3" name="Content Placeholder 2"/>
          <p:cNvSpPr>
            <a:spLocks noGrp="1"/>
          </p:cNvSpPr>
          <p:nvPr>
            <p:ph idx="1"/>
          </p:nvPr>
        </p:nvSpPr>
        <p:spPr>
          <a:xfrm>
            <a:off x="457200" y="1600201"/>
            <a:ext cx="8229600" cy="2971800"/>
          </a:xfrm>
        </p:spPr>
        <p:txBody>
          <a:bodyPr/>
          <a:lstStyle/>
          <a:p>
            <a:pPr marL="0" indent="0">
              <a:buNone/>
            </a:pPr>
            <a:r>
              <a:rPr lang="en-US" dirty="0" smtClean="0"/>
              <a:t> </a:t>
            </a:r>
            <a:r>
              <a:rPr lang="en-US" sz="2400" b="1" dirty="0" smtClean="0"/>
              <a:t>You are </a:t>
            </a:r>
            <a:r>
              <a:rPr lang="en-US" sz="2400" b="1" dirty="0"/>
              <a:t>the first line of defense against espionage. Help protect our national security by reporting any suspicious behavior that may be related to a potential compromise of classified information.</a:t>
            </a:r>
            <a:endParaRPr lang="en-US" sz="2400" dirty="0"/>
          </a:p>
        </p:txBody>
      </p:sp>
      <p:pic>
        <p:nvPicPr>
          <p:cNvPr id="14338" name="Picture 2" descr="C:\Users\ddavis\Desktop\Clip Art\Security\thCAKITYE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581400"/>
            <a:ext cx="1409700" cy="1733550"/>
          </a:xfrm>
          <a:prstGeom prst="rect">
            <a:avLst/>
          </a:prstGeom>
          <a:noFill/>
          <a:extLst>
            <a:ext uri="{909E8E84-426E-40DD-AFC4-6F175D3DCCD1}">
              <a14:hiddenFill xmlns:a14="http://schemas.microsoft.com/office/drawing/2010/main">
                <a:solidFill>
                  <a:srgbClr val="FFFFFF"/>
                </a:solidFill>
              </a14:hiddenFill>
            </a:ext>
          </a:extLst>
        </p:spPr>
      </p:pic>
      <p:pic>
        <p:nvPicPr>
          <p:cNvPr id="14339" name="Picture 3" descr="C:\Users\ddavis\Desktop\Clip Art\Security\thCAFBNFR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886200"/>
            <a:ext cx="2447925" cy="1657350"/>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14277752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0"/>
            <a:ext cx="8229600" cy="1143000"/>
          </a:xfrm>
        </p:spPr>
        <p:txBody>
          <a:bodyPr>
            <a:normAutofit fontScale="90000"/>
          </a:bodyPr>
          <a:lstStyle/>
          <a:p>
            <a:r>
              <a:rPr lang="en-US" dirty="0"/>
              <a:t/>
            </a:r>
            <a:br>
              <a:rPr lang="en-US" dirty="0"/>
            </a:br>
            <a:r>
              <a:rPr lang="en-US" dirty="0"/>
              <a:t> </a:t>
            </a:r>
            <a:r>
              <a:rPr lang="en-US" b="1" dirty="0"/>
              <a:t>Reportable Behaviors</a:t>
            </a:r>
            <a:endParaRPr lang="en-US" dirty="0"/>
          </a:p>
        </p:txBody>
      </p:sp>
      <p:sp>
        <p:nvSpPr>
          <p:cNvPr id="3" name="Footer Placeholder 2"/>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5215201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 </a:t>
            </a:r>
            <a:r>
              <a:rPr lang="en-US" sz="4000" b="1" dirty="0"/>
              <a:t>Information Collection:</a:t>
            </a:r>
            <a:endParaRPr lang="en-US" sz="4000" dirty="0"/>
          </a:p>
        </p:txBody>
      </p:sp>
      <p:sp>
        <p:nvSpPr>
          <p:cNvPr id="3" name="Content Placeholder 2"/>
          <p:cNvSpPr>
            <a:spLocks noGrp="1"/>
          </p:cNvSpPr>
          <p:nvPr>
            <p:ph idx="1"/>
          </p:nvPr>
        </p:nvSpPr>
        <p:spPr>
          <a:xfrm>
            <a:off x="520700" y="1828800"/>
            <a:ext cx="8229600" cy="3429000"/>
          </a:xfrm>
        </p:spPr>
        <p:txBody>
          <a:bodyPr/>
          <a:lstStyle/>
          <a:p>
            <a:pPr marL="0" indent="0">
              <a:buNone/>
            </a:pPr>
            <a:endParaRPr lang="en-US" sz="2800" dirty="0" smtClean="0"/>
          </a:p>
          <a:p>
            <a:pPr marL="0" indent="0">
              <a:buNone/>
            </a:pPr>
            <a:r>
              <a:rPr lang="en-US" sz="2800" dirty="0" smtClean="0"/>
              <a:t> </a:t>
            </a:r>
            <a:r>
              <a:rPr lang="en-US" sz="2400" b="1" dirty="0"/>
              <a:t>• Keeping classified materials in an unauthorized location</a:t>
            </a:r>
            <a:endParaRPr lang="en-US" sz="2400" dirty="0"/>
          </a:p>
          <a:p>
            <a:pPr marL="0" indent="0">
              <a:buNone/>
            </a:pPr>
            <a:r>
              <a:rPr lang="en-US" sz="2400" b="1" dirty="0"/>
              <a:t>• Attempting to access sensitive information without authorization</a:t>
            </a:r>
            <a:endParaRPr lang="en-US" sz="2400" dirty="0"/>
          </a:p>
          <a:p>
            <a:pPr marL="0" indent="0">
              <a:buNone/>
            </a:pPr>
            <a:r>
              <a:rPr lang="en-US" sz="2400" b="1" dirty="0"/>
              <a:t>• Obtaining access to sensitive information inconsistent with present duty requirements</a:t>
            </a:r>
            <a:endParaRPr lang="en-US" sz="2400" dirty="0"/>
          </a:p>
        </p:txBody>
      </p:sp>
      <p:pic>
        <p:nvPicPr>
          <p:cNvPr id="4" name="Picture 3" descr="C:\Users\ddavis\Desktop\Clip Art\Computer Data security\woman taking pictures of top secret documen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304800"/>
            <a:ext cx="1435100" cy="21590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ddavis\Desktop\Clip Art\Security\thCAQETXC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800600"/>
            <a:ext cx="2381250" cy="170497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Users\ddavis\Desktop\Clip Art\Security\classified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4600" y="4800600"/>
            <a:ext cx="2159000" cy="1447800"/>
          </a:xfrm>
          <a:prstGeom prst="rect">
            <a:avLst/>
          </a:prstGeom>
          <a:noFill/>
          <a:extLst>
            <a:ext uri="{909E8E84-426E-40DD-AFC4-6F175D3DCCD1}">
              <a14:hiddenFill xmlns:a14="http://schemas.microsoft.com/office/drawing/2010/main">
                <a:solidFill>
                  <a:srgbClr val="FFFFFF"/>
                </a:solidFill>
              </a14:hiddenFill>
            </a:ext>
          </a:extLst>
        </p:spPr>
      </p:pic>
      <p:pic>
        <p:nvPicPr>
          <p:cNvPr id="6149" name="Picture 5" descr="C:\Users\ddavis\Desktop\Clip Art\Individuals\thCAP9TYX8.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4838700"/>
            <a:ext cx="2133600" cy="1409700"/>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40520517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 </a:t>
            </a:r>
            <a:r>
              <a:rPr lang="en-US" sz="4000" b="1" dirty="0"/>
              <a:t>Information Transmittal:</a:t>
            </a:r>
            <a:endParaRPr lang="en-US" sz="4000" dirty="0"/>
          </a:p>
        </p:txBody>
      </p:sp>
      <p:sp>
        <p:nvSpPr>
          <p:cNvPr id="3" name="Content Placeholder 2"/>
          <p:cNvSpPr>
            <a:spLocks noGrp="1"/>
          </p:cNvSpPr>
          <p:nvPr>
            <p:ph idx="1"/>
          </p:nvPr>
        </p:nvSpPr>
        <p:spPr>
          <a:xfrm>
            <a:off x="381000" y="1600200"/>
            <a:ext cx="8229600" cy="4525963"/>
          </a:xfrm>
        </p:spPr>
        <p:txBody>
          <a:bodyPr>
            <a:normAutofit/>
          </a:bodyPr>
          <a:lstStyle/>
          <a:p>
            <a:pPr marL="0" indent="0">
              <a:buNone/>
            </a:pPr>
            <a:endParaRPr lang="en-US" sz="2800" dirty="0"/>
          </a:p>
          <a:p>
            <a:pPr marL="0" indent="0">
              <a:buNone/>
            </a:pPr>
            <a:r>
              <a:rPr lang="en-US" sz="2800" dirty="0"/>
              <a:t> </a:t>
            </a:r>
            <a:r>
              <a:rPr lang="en-US" sz="2400" b="1" dirty="0"/>
              <a:t>• Using an unclassified medium to transmit classified materials</a:t>
            </a:r>
            <a:endParaRPr lang="en-US" sz="2400" dirty="0"/>
          </a:p>
          <a:p>
            <a:pPr marL="0" indent="0">
              <a:buNone/>
            </a:pPr>
            <a:r>
              <a:rPr lang="en-US" sz="2400" b="1" dirty="0"/>
              <a:t>• Discussing classified materials on a non-secure telephone</a:t>
            </a:r>
            <a:endParaRPr lang="en-US" sz="2400" dirty="0"/>
          </a:p>
          <a:p>
            <a:pPr marL="0" indent="0">
              <a:buNone/>
            </a:pPr>
            <a:r>
              <a:rPr lang="en-US" sz="2400" b="1" dirty="0"/>
              <a:t>• Removing classification markings from documents</a:t>
            </a:r>
            <a:endParaRPr lang="en-US" sz="2400" dirty="0"/>
          </a:p>
        </p:txBody>
      </p:sp>
      <p:pic>
        <p:nvPicPr>
          <p:cNvPr id="5122" name="Picture 2" descr="C:\Users\ddavis\Desktop\Clip Art\Computer Data security\woman sneaking peak at documen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991100"/>
            <a:ext cx="2159000" cy="14986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ddavis\Desktop\Clip Art\Individuals\hand with cell phon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45200" y="4114800"/>
            <a:ext cx="2159000" cy="1435100"/>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C:\Users\ddavis\Desktop\Clip Art\Security\thCAG9LK2I.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4343400"/>
            <a:ext cx="2286000" cy="1685925"/>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28151813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 </a:t>
            </a:r>
            <a:r>
              <a:rPr lang="en-US" sz="4000" b="1" dirty="0"/>
              <a:t>Additional Suspicious Behaviors:</a:t>
            </a:r>
            <a:endParaRPr lang="en-US" sz="4000" dirty="0"/>
          </a:p>
        </p:txBody>
      </p:sp>
      <p:sp>
        <p:nvSpPr>
          <p:cNvPr id="3" name="Content Placeholder 2"/>
          <p:cNvSpPr>
            <a:spLocks noGrp="1"/>
          </p:cNvSpPr>
          <p:nvPr>
            <p:ph idx="1"/>
          </p:nvPr>
        </p:nvSpPr>
        <p:spPr/>
        <p:txBody>
          <a:bodyPr/>
          <a:lstStyle/>
          <a:p>
            <a:endParaRPr lang="en-US" sz="1600" dirty="0"/>
          </a:p>
          <a:p>
            <a:pPr marL="0" indent="0">
              <a:buNone/>
            </a:pPr>
            <a:r>
              <a:rPr lang="en-US" dirty="0"/>
              <a:t> </a:t>
            </a:r>
            <a:r>
              <a:rPr lang="en-US" sz="2400" b="1" dirty="0"/>
              <a:t>• Repeated or un-required work outside of normal duty hours</a:t>
            </a:r>
            <a:endParaRPr lang="en-US" sz="2400" dirty="0"/>
          </a:p>
          <a:p>
            <a:pPr marL="0" indent="0">
              <a:buNone/>
            </a:pPr>
            <a:r>
              <a:rPr lang="en-US" sz="2400" b="1" dirty="0"/>
              <a:t>• Sudden reversal of financial situation or a sudden repayment of large debts or loans</a:t>
            </a:r>
            <a:endParaRPr lang="en-US" sz="2400" dirty="0"/>
          </a:p>
          <a:p>
            <a:pPr marL="0" indent="0">
              <a:buNone/>
            </a:pPr>
            <a:r>
              <a:rPr lang="en-US" sz="2400" b="1" dirty="0"/>
              <a:t>• Attempting to conceal foreign travel</a:t>
            </a:r>
            <a:endParaRPr lang="en-US" sz="2400" dirty="0"/>
          </a:p>
        </p:txBody>
      </p:sp>
      <p:pic>
        <p:nvPicPr>
          <p:cNvPr id="4100" name="Picture 4" descr="C:\Users\ddavis\Desktop\Clip Art\Traveling\Traveling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800600"/>
            <a:ext cx="1409700" cy="1713907"/>
          </a:xfrm>
          <a:prstGeom prst="rect">
            <a:avLst/>
          </a:prstGeom>
          <a:noFill/>
          <a:extLst>
            <a:ext uri="{909E8E84-426E-40DD-AFC4-6F175D3DCCD1}">
              <a14:hiddenFill xmlns:a14="http://schemas.microsoft.com/office/drawing/2010/main">
                <a:solidFill>
                  <a:srgbClr val="FFFFFF"/>
                </a:solidFill>
              </a14:hiddenFill>
            </a:ext>
          </a:extLst>
        </p:spPr>
      </p:pic>
      <p:pic>
        <p:nvPicPr>
          <p:cNvPr id="4103" name="Picture 7" descr="C:\Users\ddavis\Desktop\Clip Art\Individuals\thCA0FTNPU.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343400"/>
            <a:ext cx="2295525" cy="1752600"/>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C:\Users\ddavis\Desktop\Clip Art\Clearance adjudication\thCA2B6J9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34271" y="3276600"/>
            <a:ext cx="2247900" cy="1590675"/>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35526550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sz="3600" b="1" dirty="0" smtClean="0"/>
              <a:t/>
            </a:r>
            <a:br>
              <a:rPr lang="en-US" sz="3600" b="1" dirty="0" smtClean="0"/>
            </a:br>
            <a:r>
              <a:rPr lang="en-US" sz="3600" b="1" dirty="0" smtClean="0"/>
              <a:t>It is better to have reported overzealously than never to have reported at all.</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endParaRPr lang="en-US" dirty="0"/>
          </a:p>
          <a:p>
            <a:pPr marL="0" indent="0" algn="ctr">
              <a:buNone/>
            </a:pPr>
            <a:r>
              <a:rPr lang="en-US" dirty="0"/>
              <a:t> Report suspicious </a:t>
            </a:r>
            <a:r>
              <a:rPr lang="en-US" dirty="0" smtClean="0"/>
              <a:t>activity</a:t>
            </a:r>
          </a:p>
          <a:p>
            <a:pPr marL="0" indent="0" algn="ctr">
              <a:buNone/>
            </a:pPr>
            <a:r>
              <a:rPr lang="en-US" dirty="0" smtClean="0"/>
              <a:t> </a:t>
            </a:r>
            <a:r>
              <a:rPr lang="en-US" dirty="0"/>
              <a:t>to your </a:t>
            </a:r>
            <a:r>
              <a:rPr lang="en-US" dirty="0" smtClean="0"/>
              <a:t>Facility Security Officer </a:t>
            </a:r>
          </a:p>
          <a:p>
            <a:pPr marL="0" indent="0" algn="ctr">
              <a:buNone/>
            </a:pPr>
            <a:endParaRPr lang="en-US" sz="1200" dirty="0"/>
          </a:p>
          <a:p>
            <a:pPr marL="0" indent="0" algn="ctr">
              <a:buNone/>
            </a:pPr>
            <a:endParaRPr lang="en-US" sz="1200" dirty="0" smtClean="0"/>
          </a:p>
          <a:p>
            <a:pPr marL="0" indent="0" algn="ctr">
              <a:buNone/>
            </a:pPr>
            <a:endParaRPr lang="en-US" sz="1200" dirty="0"/>
          </a:p>
          <a:p>
            <a:pPr marL="0" indent="0" algn="ctr">
              <a:buNone/>
            </a:pPr>
            <a:endParaRPr lang="en-US" sz="1200" dirty="0" smtClean="0"/>
          </a:p>
          <a:p>
            <a:pPr marL="0" indent="0" algn="ctr">
              <a:buNone/>
            </a:pPr>
            <a:endParaRPr lang="en-US" sz="1200" dirty="0"/>
          </a:p>
          <a:p>
            <a:pPr marL="0" indent="0" algn="ctr">
              <a:buNone/>
            </a:pPr>
            <a:endParaRPr lang="en-US" sz="1200" dirty="0" smtClean="0"/>
          </a:p>
          <a:p>
            <a:pPr marL="0" indent="0" algn="ctr">
              <a:buNone/>
            </a:pPr>
            <a:endParaRPr lang="en-US" sz="1200" dirty="0"/>
          </a:p>
          <a:p>
            <a:pPr marL="0" indent="0" algn="ctr">
              <a:buNone/>
            </a:pPr>
            <a:endParaRPr lang="en-US" sz="1200" dirty="0" smtClean="0"/>
          </a:p>
          <a:p>
            <a:pPr marL="0" indent="0" algn="ctr">
              <a:buNone/>
            </a:pPr>
            <a:r>
              <a:rPr lang="en-US" sz="1200" dirty="0" smtClean="0"/>
              <a:t>References  - Defense Security </a:t>
            </a:r>
            <a:r>
              <a:rPr lang="en-US" sz="1200" dirty="0" smtClean="0"/>
              <a:t>Service</a:t>
            </a:r>
            <a:r>
              <a:rPr lang="en-US" sz="1200" dirty="0"/>
              <a:t> </a:t>
            </a:r>
            <a:endParaRPr lang="en-US" sz="1200" dirty="0" smtClean="0"/>
          </a:p>
          <a:p>
            <a:pPr marL="0" indent="0" algn="ctr">
              <a:buNone/>
            </a:pPr>
            <a:r>
              <a:rPr lang="en-US" sz="1200" dirty="0" smtClean="0"/>
              <a:t>Washington Post</a:t>
            </a:r>
          </a:p>
          <a:p>
            <a:pPr marL="0" indent="0" algn="ctr">
              <a:buNone/>
            </a:pPr>
            <a:r>
              <a:rPr lang="en-US" sz="1200" dirty="0" smtClean="0"/>
              <a:t>World wide Web</a:t>
            </a:r>
            <a:endParaRPr lang="en-US" sz="1200"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dirty="0"/>
          </a:p>
        </p:txBody>
      </p:sp>
    </p:spTree>
    <p:extLst>
      <p:ext uri="{BB962C8B-B14F-4D97-AF65-F5344CB8AC3E}">
        <p14:creationId xmlns:p14="http://schemas.microsoft.com/office/powerpoint/2010/main" val="2940755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780"/>
            <a:ext cx="8229600" cy="1143000"/>
          </a:xfrm>
        </p:spPr>
        <p:txBody>
          <a:bodyPr>
            <a:normAutofit/>
          </a:bodyPr>
          <a:lstStyle/>
          <a:p>
            <a:r>
              <a:rPr lang="en-US" sz="3600" b="1" dirty="0" smtClean="0"/>
              <a:t>How Can I Recognize a Spy?</a:t>
            </a:r>
            <a:endParaRPr lang="en-US" sz="3600" b="1"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pic>
        <p:nvPicPr>
          <p:cNvPr id="1026" name="Picture 2" descr="C:\Users\DMDavis\Desktop\KMS\Clip Art\Individuals\Bradley Manning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1123765"/>
            <a:ext cx="1838325" cy="16192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MDavis\Desktop\KMS\Briefings\CI Briefing\Insider Threat info\Anna Chapman Russian Sp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94880" y="4343400"/>
            <a:ext cx="1523999" cy="2133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http://ts1.mm.bing.net/th?&amp;id=HN.607986370948368182&amp;w=300&amp;h=300&amp;c=0&amp;pid=1.9&amp;rs=0&amp;p=0"/>
          <p:cNvPicPr/>
          <p:nvPr/>
        </p:nvPicPr>
        <p:blipFill>
          <a:blip r:embed="rId4">
            <a:extLst>
              <a:ext uri="{28A0092B-C50C-407E-A947-70E740481C1C}">
                <a14:useLocalDpi xmlns:a14="http://schemas.microsoft.com/office/drawing/2010/main" val="0"/>
              </a:ext>
            </a:extLst>
          </a:blip>
          <a:srcRect/>
          <a:stretch>
            <a:fillRect/>
          </a:stretch>
        </p:blipFill>
        <p:spPr bwMode="auto">
          <a:xfrm>
            <a:off x="3286112" y="1291780"/>
            <a:ext cx="1544164" cy="2312287"/>
          </a:xfrm>
          <a:prstGeom prst="rect">
            <a:avLst/>
          </a:prstGeom>
          <a:noFill/>
          <a:ln>
            <a:noFill/>
          </a:ln>
        </p:spPr>
      </p:pic>
      <p:pic>
        <p:nvPicPr>
          <p:cNvPr id="10" name="Picture 9" descr="http://ts1.mm.bing.net/th?&amp;id=HN.608051847714835023&amp;w=300&amp;h=300&amp;c=0&amp;pid=1.9&amp;rs=0&amp;p=0"/>
          <p:cNvPicPr/>
          <p:nvPr/>
        </p:nvPicPr>
        <p:blipFill>
          <a:blip r:embed="rId5">
            <a:extLst>
              <a:ext uri="{28A0092B-C50C-407E-A947-70E740481C1C}">
                <a14:useLocalDpi xmlns:a14="http://schemas.microsoft.com/office/drawing/2010/main" val="0"/>
              </a:ext>
            </a:extLst>
          </a:blip>
          <a:srcRect/>
          <a:stretch>
            <a:fillRect/>
          </a:stretch>
        </p:blipFill>
        <p:spPr bwMode="auto">
          <a:xfrm>
            <a:off x="2819400" y="4800600"/>
            <a:ext cx="1995805" cy="1393825"/>
          </a:xfrm>
          <a:prstGeom prst="rect">
            <a:avLst/>
          </a:prstGeom>
          <a:noFill/>
          <a:ln>
            <a:noFill/>
          </a:ln>
        </p:spPr>
      </p:pic>
      <p:pic>
        <p:nvPicPr>
          <p:cNvPr id="12" name="Picture 11" descr="A photo of Robert Patrick Hoffman II from his Facebook page">
            <a:hlinkClick r:id=""/>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52400" y="5181600"/>
            <a:ext cx="2245042" cy="1371600"/>
          </a:xfrm>
          <a:prstGeom prst="rect">
            <a:avLst/>
          </a:prstGeom>
          <a:noFill/>
          <a:ln>
            <a:noFill/>
          </a:ln>
        </p:spPr>
      </p:pic>
      <p:pic>
        <p:nvPicPr>
          <p:cNvPr id="13" name="Picture 12" descr="SENTENCED: Benjamin Pierce Bishop, 60, confessed to taking home top-secret government documents and sending an email to his girlfriend that included details about a classified meeting with officials about existing war plans.">
            <a:hlinkClick r:id="rId7"/>
          </p:cNvPr>
          <p:cNvPicPr/>
          <p:nvPr/>
        </p:nvPicPr>
        <p:blipFill>
          <a:blip r:embed="rId8">
            <a:extLst>
              <a:ext uri="{28A0092B-C50C-407E-A947-70E740481C1C}">
                <a14:useLocalDpi xmlns:a14="http://schemas.microsoft.com/office/drawing/2010/main" val="0"/>
              </a:ext>
            </a:extLst>
          </a:blip>
          <a:srcRect/>
          <a:stretch>
            <a:fillRect/>
          </a:stretch>
        </p:blipFill>
        <p:spPr bwMode="auto">
          <a:xfrm>
            <a:off x="838200" y="3124200"/>
            <a:ext cx="1726565" cy="1524000"/>
          </a:xfrm>
          <a:prstGeom prst="rect">
            <a:avLst/>
          </a:prstGeom>
          <a:noFill/>
          <a:ln>
            <a:noFill/>
          </a:ln>
        </p:spPr>
      </p:pic>
      <p:pic>
        <p:nvPicPr>
          <p:cNvPr id="14" name="Picture 13" descr="http://ts1.mm.bing.net/th?&amp;id=HN.608036927002576868&amp;w=300&amp;h=300&amp;c=0&amp;pid=1.9&amp;rs=0&amp;p=0"/>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596579"/>
            <a:ext cx="2245360" cy="1527621"/>
          </a:xfrm>
          <a:prstGeom prst="rect">
            <a:avLst/>
          </a:prstGeom>
          <a:noFill/>
          <a:ln>
            <a:noFill/>
          </a:ln>
        </p:spPr>
      </p:pic>
      <p:pic>
        <p:nvPicPr>
          <p:cNvPr id="15" name="Picture 14" descr="http://ts1.mm.bing.net/th?&amp;id=HN.608030437304566092&amp;w=300&amp;h=300&amp;c=0&amp;pid=1.9&amp;rs=0&amp;p=0"/>
          <p:cNvPicPr/>
          <p:nvPr/>
        </p:nvPicPr>
        <p:blipFill>
          <a:blip r:embed="rId10">
            <a:extLst>
              <a:ext uri="{28A0092B-C50C-407E-A947-70E740481C1C}">
                <a14:useLocalDpi xmlns:a14="http://schemas.microsoft.com/office/drawing/2010/main" val="0"/>
              </a:ext>
            </a:extLst>
          </a:blip>
          <a:srcRect/>
          <a:stretch>
            <a:fillRect/>
          </a:stretch>
        </p:blipFill>
        <p:spPr bwMode="auto">
          <a:xfrm>
            <a:off x="5257800" y="3886200"/>
            <a:ext cx="1752600" cy="2209800"/>
          </a:xfrm>
          <a:prstGeom prst="rect">
            <a:avLst/>
          </a:prstGeom>
          <a:noFill/>
          <a:ln>
            <a:noFill/>
          </a:ln>
        </p:spPr>
      </p:pic>
    </p:spTree>
    <p:extLst>
      <p:ext uri="{BB962C8B-B14F-4D97-AF65-F5344CB8AC3E}">
        <p14:creationId xmlns:p14="http://schemas.microsoft.com/office/powerpoint/2010/main" val="460381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90600"/>
          </a:xfrm>
        </p:spPr>
        <p:txBody>
          <a:bodyPr>
            <a:normAutofit/>
          </a:bodyPr>
          <a:lstStyle/>
          <a:p>
            <a:r>
              <a:rPr lang="en-US" sz="4000" b="1" dirty="0" smtClean="0"/>
              <a:t>Characteristics of Spies </a:t>
            </a:r>
            <a:endParaRPr lang="en-US" sz="4000" b="1" dirty="0"/>
          </a:p>
        </p:txBody>
      </p:sp>
      <p:sp>
        <p:nvSpPr>
          <p:cNvPr id="3" name="Content Placeholder 2"/>
          <p:cNvSpPr>
            <a:spLocks noGrp="1"/>
          </p:cNvSpPr>
          <p:nvPr>
            <p:ph idx="1"/>
          </p:nvPr>
        </p:nvSpPr>
        <p:spPr>
          <a:xfrm>
            <a:off x="457200" y="1066800"/>
            <a:ext cx="8229600" cy="4572000"/>
          </a:xfrm>
        </p:spPr>
        <p:txBody>
          <a:bodyPr>
            <a:normAutofit fontScale="25000" lnSpcReduction="20000"/>
          </a:bodyPr>
          <a:lstStyle/>
          <a:p>
            <a:r>
              <a:rPr lang="en-US" sz="7200" dirty="0" smtClean="0"/>
              <a:t>93% of the spies were men</a:t>
            </a:r>
          </a:p>
          <a:p>
            <a:r>
              <a:rPr lang="en-US" sz="7200" dirty="0" smtClean="0"/>
              <a:t>20 – 29 years old was the most common age range for the beginning of an espionage career</a:t>
            </a:r>
          </a:p>
          <a:p>
            <a:pPr marL="914400" lvl="1" indent="-514350">
              <a:buFont typeface="+mj-lt"/>
              <a:buAutoNum type="alphaLcParenR"/>
            </a:pPr>
            <a:r>
              <a:rPr lang="en-US" sz="7200" dirty="0" smtClean="0"/>
              <a:t>Civilians age 40 or over</a:t>
            </a:r>
          </a:p>
          <a:p>
            <a:pPr marL="914400" lvl="1" indent="-514350">
              <a:buFont typeface="+mj-lt"/>
              <a:buAutoNum type="alphaLcParenR"/>
            </a:pPr>
            <a:r>
              <a:rPr lang="en-US" sz="7200" dirty="0" smtClean="0"/>
              <a:t>Military personnel in their 20’s</a:t>
            </a:r>
          </a:p>
          <a:p>
            <a:r>
              <a:rPr lang="en-US" sz="7200" dirty="0" smtClean="0"/>
              <a:t>84% of spies were white, 6% black, 5% Hispanic &amp; 5% other</a:t>
            </a:r>
          </a:p>
          <a:p>
            <a:pPr marL="342900" lvl="1" indent="-342900">
              <a:buFont typeface="Arial" pitchFamily="34" charset="0"/>
              <a:buChar char="•"/>
            </a:pPr>
            <a:r>
              <a:rPr lang="en-US" sz="7200" dirty="0"/>
              <a:t>57% were married, 33% Single, and  10% Separated or divorced</a:t>
            </a:r>
          </a:p>
          <a:p>
            <a:r>
              <a:rPr lang="en-US" sz="7200" dirty="0" smtClean="0"/>
              <a:t>15% held a TS/SCI , 35% TS , 21% Secret, 3% Confidential, and 26% had no clearance at all </a:t>
            </a:r>
          </a:p>
          <a:p>
            <a:r>
              <a:rPr lang="en-US" sz="7200" dirty="0" smtClean="0"/>
              <a:t>83% of the spies were born in the U.S.</a:t>
            </a:r>
          </a:p>
          <a:p>
            <a:r>
              <a:rPr lang="en-US" sz="7200" dirty="0" smtClean="0"/>
              <a:t>64% volunteered their espionage services, 15% were recruited by a friend or family member, and only 22% were approached by a foreign Intelligence service</a:t>
            </a:r>
          </a:p>
          <a:p>
            <a:r>
              <a:rPr lang="en-US" sz="7200" dirty="0" smtClean="0"/>
              <a:t>71% of military personnel volunteered to spy versus 57% of civilians who volunteered</a:t>
            </a:r>
          </a:p>
          <a:p>
            <a:r>
              <a:rPr lang="en-US" sz="7200" dirty="0" smtClean="0"/>
              <a:t>69% were motivated by money, 27% were motivated due to revenge toward a current or former employer, 22% motivated by ideology, 12% sought the excitement of the spy lifestyle, and 4% by a compelling need to feel important</a:t>
            </a:r>
          </a:p>
          <a:p>
            <a:pPr marL="0" indent="0">
              <a:buNone/>
            </a:pPr>
            <a:endParaRPr lang="en-US" sz="3000" dirty="0"/>
          </a:p>
          <a:p>
            <a:pPr marL="0" indent="0">
              <a:buNone/>
            </a:pPr>
            <a:endParaRPr lang="en-US" sz="3000" dirty="0" smtClean="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
        <p:nvSpPr>
          <p:cNvPr id="5" name="TextBox 4"/>
          <p:cNvSpPr txBox="1"/>
          <p:nvPr/>
        </p:nvSpPr>
        <p:spPr>
          <a:xfrm>
            <a:off x="762000" y="5791200"/>
            <a:ext cx="8001000" cy="738664"/>
          </a:xfrm>
          <a:prstGeom prst="rect">
            <a:avLst/>
          </a:prstGeom>
          <a:noFill/>
        </p:spPr>
        <p:txBody>
          <a:bodyPr wrap="square" rtlCol="0">
            <a:spAutoFit/>
          </a:bodyPr>
          <a:lstStyle/>
          <a:p>
            <a:r>
              <a:rPr lang="en-US" sz="1400" dirty="0"/>
              <a:t>These statistics were gathered from the Espionage Database Project, an unclassified database maintained by the Defense Personnel Security Research Center (PERSEREC) for stored information on 150 cases going back to 1940 up through 2013. </a:t>
            </a:r>
          </a:p>
        </p:txBody>
      </p:sp>
    </p:spTree>
    <p:extLst>
      <p:ext uri="{BB962C8B-B14F-4D97-AF65-F5344CB8AC3E}">
        <p14:creationId xmlns:p14="http://schemas.microsoft.com/office/powerpoint/2010/main" val="3334354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Counterintelligence Indicators</a:t>
            </a:r>
            <a:endParaRPr lang="en-US" sz="4000" b="1" dirty="0"/>
          </a:p>
        </p:txBody>
      </p:sp>
      <p:sp>
        <p:nvSpPr>
          <p:cNvPr id="3" name="Content Placeholder 2"/>
          <p:cNvSpPr>
            <a:spLocks noGrp="1"/>
          </p:cNvSpPr>
          <p:nvPr>
            <p:ph idx="1"/>
          </p:nvPr>
        </p:nvSpPr>
        <p:spPr>
          <a:xfrm>
            <a:off x="457200" y="1371600"/>
            <a:ext cx="8229600" cy="4648200"/>
          </a:xfrm>
        </p:spPr>
        <p:txBody>
          <a:bodyPr>
            <a:normAutofit/>
          </a:bodyPr>
          <a:lstStyle/>
          <a:p>
            <a:pPr marL="0" indent="0">
              <a:buNone/>
            </a:pPr>
            <a:r>
              <a:rPr lang="en-US" sz="2400" b="1" dirty="0" smtClean="0"/>
              <a:t>Reportable Behavioral Indicators</a:t>
            </a:r>
          </a:p>
          <a:p>
            <a:pPr marL="0" indent="0">
              <a:buNone/>
            </a:pPr>
            <a:endParaRPr lang="en-US" sz="1800" dirty="0" smtClean="0"/>
          </a:p>
          <a:p>
            <a:r>
              <a:rPr lang="en-US" sz="1800" dirty="0" smtClean="0"/>
              <a:t>Disgruntlement with one’s employer or the U.S. Government strong enough to make the individual desire revenge.</a:t>
            </a:r>
          </a:p>
          <a:p>
            <a:r>
              <a:rPr lang="en-US" sz="1800" dirty="0" smtClean="0"/>
              <a:t>Any statement that, considering who made the statement and under what circumstances, suggests potential conflicting loyalties that may affect handling of classified or other protected information.</a:t>
            </a:r>
          </a:p>
          <a:p>
            <a:r>
              <a:rPr lang="en-US" sz="1800" dirty="0" smtClean="0"/>
              <a:t>Active attempt to encourage military or civilian personnel to violate laws, disobey lawful orders or regulations, or disrupt military activities.</a:t>
            </a:r>
          </a:p>
          <a:p>
            <a:r>
              <a:rPr lang="en-US" sz="1800" dirty="0" smtClean="0"/>
              <a:t>Knowing memberships in, or attempt to conceal membership in, any group which:</a:t>
            </a:r>
          </a:p>
          <a:p>
            <a:pPr>
              <a:buFont typeface="+mj-lt"/>
              <a:buAutoNum type="arabicParenR"/>
            </a:pPr>
            <a:r>
              <a:rPr lang="en-US" sz="1800" dirty="0" smtClean="0"/>
              <a:t>advocates the use of force or violence to cause political change within the U.S.</a:t>
            </a:r>
          </a:p>
          <a:p>
            <a:pPr>
              <a:buFont typeface="+mj-lt"/>
              <a:buAutoNum type="arabicParenR"/>
            </a:pPr>
            <a:r>
              <a:rPr lang="en-US" sz="1800" dirty="0" smtClean="0"/>
              <a:t>has been identified as a front group for foreign interests</a:t>
            </a:r>
            <a:endParaRPr lang="en-US" sz="1800" dirty="0"/>
          </a:p>
          <a:p>
            <a:pPr>
              <a:buFont typeface="+mj-lt"/>
              <a:buAutoNum type="arabicParenR"/>
            </a:pPr>
            <a:r>
              <a:rPr lang="en-US" sz="1800" dirty="0" smtClean="0"/>
              <a:t>advocates loyalty to a foreign interest</a:t>
            </a:r>
          </a:p>
          <a:p>
            <a:pPr>
              <a:buFont typeface="+mj-lt"/>
              <a:buAutoNum type="arabicParenR"/>
            </a:pPr>
            <a:endParaRPr lang="en-US" sz="1800" dirty="0" smtClean="0"/>
          </a:p>
          <a:p>
            <a:endParaRPr lang="en-US" sz="1800" dirty="0"/>
          </a:p>
        </p:txBody>
      </p:sp>
      <p:sp>
        <p:nvSpPr>
          <p:cNvPr id="4" name="Footer Placeholder 3"/>
          <p:cNvSpPr>
            <a:spLocks noGrp="1"/>
          </p:cNvSpPr>
          <p:nvPr>
            <p:ph type="ftr" sz="quarter" idx="11"/>
          </p:nvPr>
        </p:nvSpPr>
        <p:spPr/>
        <p:txBody>
          <a:bodyPr/>
          <a:lstStyle/>
          <a:p>
            <a:r>
              <a:rPr lang="en-US" smtClean="0"/>
              <a:t>Shared by Diane Davis for IT Course    </a:t>
            </a:r>
            <a:endParaRPr lang="en-US"/>
          </a:p>
        </p:txBody>
      </p:sp>
    </p:spTree>
    <p:extLst>
      <p:ext uri="{BB962C8B-B14F-4D97-AF65-F5344CB8AC3E}">
        <p14:creationId xmlns:p14="http://schemas.microsoft.com/office/powerpoint/2010/main" val="4123609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TextBox 2"/>
          <p:cNvSpPr txBox="1"/>
          <p:nvPr/>
        </p:nvSpPr>
        <p:spPr>
          <a:xfrm>
            <a:off x="1022412" y="221159"/>
            <a:ext cx="7239000" cy="707886"/>
          </a:xfrm>
          <a:prstGeom prst="rect">
            <a:avLst/>
          </a:prstGeom>
          <a:noFill/>
        </p:spPr>
        <p:txBody>
          <a:bodyPr wrap="square" rtlCol="0">
            <a:spAutoFit/>
          </a:bodyPr>
          <a:lstStyle/>
          <a:p>
            <a:r>
              <a:rPr lang="en-US" sz="4000" b="1" dirty="0"/>
              <a:t>Counterintelligence Indicators</a:t>
            </a:r>
          </a:p>
        </p:txBody>
      </p:sp>
      <p:sp>
        <p:nvSpPr>
          <p:cNvPr id="4" name="TextBox 3"/>
          <p:cNvSpPr txBox="1"/>
          <p:nvPr/>
        </p:nvSpPr>
        <p:spPr>
          <a:xfrm>
            <a:off x="816006" y="990600"/>
            <a:ext cx="7651812" cy="5201424"/>
          </a:xfrm>
          <a:prstGeom prst="rect">
            <a:avLst/>
          </a:prstGeom>
          <a:noFill/>
        </p:spPr>
        <p:txBody>
          <a:bodyPr wrap="square" rtlCol="0">
            <a:spAutoFit/>
          </a:bodyPr>
          <a:lstStyle/>
          <a:p>
            <a:r>
              <a:rPr lang="en-US" sz="2400" b="1" dirty="0" smtClean="0"/>
              <a:t>Behavioral Indicators of Information Collection</a:t>
            </a:r>
          </a:p>
          <a:p>
            <a:endParaRPr lang="en-US" sz="2000" b="1" dirty="0" smtClean="0"/>
          </a:p>
          <a:p>
            <a:pPr marL="285750" indent="-285750">
              <a:buFont typeface="Arial" panose="020B0604020202020204" pitchFamily="34" charset="0"/>
              <a:buChar char="•"/>
            </a:pPr>
            <a:r>
              <a:rPr lang="en-US" sz="1600" dirty="0" smtClean="0"/>
              <a:t>Asking others to obtain or facilitate access to classified or unclassified but protected information to which one does not have authorized access.  “Does NOT have a “NEED TO KNOW”.</a:t>
            </a:r>
          </a:p>
          <a:p>
            <a:pPr marL="457200" indent="-45720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Remotely accesses the computer network while on vacation, sick leave, or at odd times.</a:t>
            </a:r>
          </a:p>
          <a:p>
            <a:endParaRPr lang="en-US" sz="1600" dirty="0" smtClean="0"/>
          </a:p>
          <a:p>
            <a:pPr marL="285750" indent="-285750">
              <a:buFont typeface="Arial" panose="020B0604020202020204" pitchFamily="34" charset="0"/>
              <a:buChar char="•"/>
            </a:pPr>
            <a:r>
              <a:rPr lang="en-US" sz="1600" dirty="0" smtClean="0"/>
              <a:t>Unauthorized removal or attempts to remove classified, export-controlled, proprietary or other protected material from the work area.</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Taking classified materials home or on trips without proper authorization.</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Working odd hours when others are not in the office, notable enthusiasm about working overtime or on weekends. a logical reason, or visiting work areas after normal hours for no logical reason.</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Bringing cameras or recording devices, without approval, into areas storing classified or other protected material.</a:t>
            </a:r>
            <a:endParaRPr lang="en-US" sz="3200" b="1" dirty="0"/>
          </a:p>
        </p:txBody>
      </p:sp>
    </p:spTree>
    <p:extLst>
      <p:ext uri="{BB962C8B-B14F-4D97-AF65-F5344CB8AC3E}">
        <p14:creationId xmlns:p14="http://schemas.microsoft.com/office/powerpoint/2010/main" val="4880657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Rectangle 2"/>
          <p:cNvSpPr/>
          <p:nvPr/>
        </p:nvSpPr>
        <p:spPr>
          <a:xfrm>
            <a:off x="1447800" y="397700"/>
            <a:ext cx="6562887" cy="707886"/>
          </a:xfrm>
          <a:prstGeom prst="rect">
            <a:avLst/>
          </a:prstGeom>
        </p:spPr>
        <p:txBody>
          <a:bodyPr wrap="none">
            <a:spAutoFit/>
          </a:bodyPr>
          <a:lstStyle/>
          <a:p>
            <a:r>
              <a:rPr lang="en-US" sz="4000" b="1" dirty="0"/>
              <a:t>Counterintelligence Indicators</a:t>
            </a:r>
          </a:p>
        </p:txBody>
      </p:sp>
      <p:sp>
        <p:nvSpPr>
          <p:cNvPr id="4" name="TextBox 3"/>
          <p:cNvSpPr txBox="1"/>
          <p:nvPr/>
        </p:nvSpPr>
        <p:spPr>
          <a:xfrm>
            <a:off x="762000" y="1295399"/>
            <a:ext cx="8153400" cy="4955203"/>
          </a:xfrm>
          <a:prstGeom prst="rect">
            <a:avLst/>
          </a:prstGeom>
          <a:noFill/>
        </p:spPr>
        <p:txBody>
          <a:bodyPr wrap="square" rtlCol="0">
            <a:spAutoFit/>
          </a:bodyPr>
          <a:lstStyle/>
          <a:p>
            <a:r>
              <a:rPr lang="en-US" sz="2400" b="1" dirty="0" smtClean="0"/>
              <a:t>Behavioral Indicators of Information Transmittal</a:t>
            </a:r>
          </a:p>
          <a:p>
            <a:endParaRPr lang="en-US" sz="1600" dirty="0" smtClean="0"/>
          </a:p>
          <a:p>
            <a:pPr marL="342900" indent="-342900">
              <a:buFont typeface="Arial" panose="020B0604020202020204" pitchFamily="34" charset="0"/>
              <a:buChar char="•"/>
            </a:pPr>
            <a:r>
              <a:rPr lang="en-US" dirty="0" smtClean="0"/>
              <a:t>Short trips to foreign countries, or within the U.S. to cities with foreign facilities, for unusual or unexplained reasons, or that inconsistent with one’s apparent interest and financial means.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Failure to comply with regulations for reporting foreign contacts or foreign travel. Any attempt to conceal foreign travel or to conceal close and continuing contact with a foreigner, particularly a foreign official.</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Excessive and/or unexplained use of e-mail or fax</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Maintaining ongoing personal contact, without prior approval, with diplomatic or other representatives from countries with which one has ethnic, religious, cultural or other emotional ties or obligations, or with employees of competing companies in those countries.</a:t>
            </a:r>
            <a:endParaRPr lang="en-US" b="1" dirty="0"/>
          </a:p>
          <a:p>
            <a:pPr marL="342900" indent="-342900">
              <a:buFont typeface="Arial" panose="020B0604020202020204" pitchFamily="34" charset="0"/>
              <a:buChar char="•"/>
            </a:pPr>
            <a:endParaRPr lang="en-US" sz="2400" b="1" dirty="0"/>
          </a:p>
        </p:txBody>
      </p:sp>
    </p:spTree>
    <p:extLst>
      <p:ext uri="{BB962C8B-B14F-4D97-AF65-F5344CB8AC3E}">
        <p14:creationId xmlns:p14="http://schemas.microsoft.com/office/powerpoint/2010/main" val="2616380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Shared by Diane Davis for IT Course    </a:t>
            </a:r>
            <a:endParaRPr lang="en-US"/>
          </a:p>
        </p:txBody>
      </p:sp>
      <p:sp>
        <p:nvSpPr>
          <p:cNvPr id="3" name="Rectangle 2"/>
          <p:cNvSpPr/>
          <p:nvPr/>
        </p:nvSpPr>
        <p:spPr>
          <a:xfrm>
            <a:off x="1600200" y="457200"/>
            <a:ext cx="6562887" cy="707886"/>
          </a:xfrm>
          <a:prstGeom prst="rect">
            <a:avLst/>
          </a:prstGeom>
        </p:spPr>
        <p:txBody>
          <a:bodyPr wrap="none">
            <a:spAutoFit/>
          </a:bodyPr>
          <a:lstStyle/>
          <a:p>
            <a:r>
              <a:rPr lang="en-US" sz="4000" b="1" dirty="0"/>
              <a:t>Counterintelligence Indicators</a:t>
            </a:r>
          </a:p>
        </p:txBody>
      </p:sp>
      <p:sp>
        <p:nvSpPr>
          <p:cNvPr id="4" name="TextBox 3"/>
          <p:cNvSpPr txBox="1"/>
          <p:nvPr/>
        </p:nvSpPr>
        <p:spPr>
          <a:xfrm>
            <a:off x="838200" y="1828800"/>
            <a:ext cx="7772400" cy="3046988"/>
          </a:xfrm>
          <a:prstGeom prst="rect">
            <a:avLst/>
          </a:prstGeom>
          <a:noFill/>
        </p:spPr>
        <p:txBody>
          <a:bodyPr wrap="square" rtlCol="0">
            <a:spAutoFit/>
          </a:bodyPr>
          <a:lstStyle/>
          <a:p>
            <a:r>
              <a:rPr lang="en-US" sz="2400" b="1" dirty="0" smtClean="0"/>
              <a:t>Behavioral Indicators of Illegal Income</a:t>
            </a:r>
          </a:p>
          <a:p>
            <a:endParaRPr lang="en-US" sz="2400" b="1" dirty="0"/>
          </a:p>
          <a:p>
            <a:pPr marL="342900" indent="-342900">
              <a:buFont typeface="Arial" panose="020B0604020202020204" pitchFamily="34" charset="0"/>
              <a:buChar char="•"/>
            </a:pPr>
            <a:r>
              <a:rPr lang="en-US" dirty="0" smtClean="0"/>
              <a:t>Unexplained affluence, or life-style inconsistent with known income.  Includes sudden purchase of high-value items or unusually frequent personal travel which appears to be beyond known income.  Sudden repayment of large debts or loans, indicating sudden reversal of financial difficulties.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Having a mysterious source of income</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059575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3924</TotalTime>
  <Words>3896</Words>
  <Application>Microsoft Office PowerPoint</Application>
  <PresentationFormat>On-screen Show (4:3)</PresentationFormat>
  <Paragraphs>290</Paragraphs>
  <Slides>35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Insider Threat Awareness Training</vt:lpstr>
      <vt:lpstr> Why is the INSIDER  THREAT significant?</vt:lpstr>
      <vt:lpstr>What is an  INSIDER THREAT?</vt:lpstr>
      <vt:lpstr>How Can I Recognize a Spy?</vt:lpstr>
      <vt:lpstr>Characteristics of Spies </vt:lpstr>
      <vt:lpstr>Counterintelligence Indicators</vt:lpstr>
      <vt:lpstr>PowerPoint Presentation</vt:lpstr>
      <vt:lpstr>PowerPoint Presentation</vt:lpstr>
      <vt:lpstr>PowerPoint Presentation</vt:lpstr>
      <vt:lpstr>Elicitation- What is it?</vt:lpstr>
      <vt:lpstr>Elicitation – Why it works</vt:lpstr>
      <vt:lpstr>Elicitation Techniques 101</vt:lpstr>
      <vt:lpstr>PowerPoint Presentation</vt:lpstr>
      <vt:lpstr>Why do people SPY?</vt:lpstr>
      <vt:lpstr>PowerPoint Presentation</vt:lpstr>
      <vt:lpstr>What can I do to help prevent espionage?</vt:lpstr>
      <vt:lpstr>PowerPoint Presentation</vt:lpstr>
      <vt:lpstr>Edward Snowden</vt:lpstr>
      <vt:lpstr>Pfc. Bradley Manning</vt:lpstr>
      <vt:lpstr>DSS defines insider threat as:</vt:lpstr>
      <vt:lpstr>PowerPoint Presentation</vt:lpstr>
      <vt:lpstr>PowerPoint Presentation</vt:lpstr>
      <vt:lpstr>PowerPoint Presentation</vt:lpstr>
      <vt:lpstr>How BIG is the problem?</vt:lpstr>
      <vt:lpstr>PowerPoint Presentation</vt:lpstr>
      <vt:lpstr>How do you recognize an INSIDER THREAT?</vt:lpstr>
      <vt:lpstr>PowerPoint Presentation</vt:lpstr>
      <vt:lpstr>Potential Espionage Indicators:</vt:lpstr>
      <vt:lpstr>Commonalities of those who have committed espionage since 1950:</vt:lpstr>
      <vt:lpstr> How can YOU help?</vt:lpstr>
      <vt:lpstr>  Reportable Behaviors</vt:lpstr>
      <vt:lpstr>  Information Collection:</vt:lpstr>
      <vt:lpstr>  Information Transmittal:</vt:lpstr>
      <vt:lpstr>  Additional Suspicious Behaviors:</vt:lpstr>
      <vt:lpstr> It is better to have reported overzealously than never to have reported at all.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Insider Threat Training</dc:title>
  <dc:creator>Diane Davis</dc:creator>
  <cp:lastModifiedBy>Diane Griffin</cp:lastModifiedBy>
  <cp:revision>101</cp:revision>
  <cp:lastPrinted>2014-11-18T20:54:17Z</cp:lastPrinted>
  <dcterms:created xsi:type="dcterms:W3CDTF">2013-09-24T17:17:19Z</dcterms:created>
  <dcterms:modified xsi:type="dcterms:W3CDTF">2016-02-22T18:26:01Z</dcterms:modified>
</cp:coreProperties>
</file>